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5.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6.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7.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8.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9.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10.xml" ContentType="application/vnd.openxmlformats-officedocument.presentationml.notesSl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2"/>
  </p:notesMasterIdLst>
  <p:sldIdLst>
    <p:sldId id="260" r:id="rId5"/>
    <p:sldId id="264" r:id="rId6"/>
    <p:sldId id="278" r:id="rId7"/>
    <p:sldId id="275" r:id="rId8"/>
    <p:sldId id="277" r:id="rId9"/>
    <p:sldId id="256" r:id="rId10"/>
    <p:sldId id="257" r:id="rId11"/>
    <p:sldId id="262" r:id="rId12"/>
    <p:sldId id="263" r:id="rId13"/>
    <p:sldId id="266" r:id="rId14"/>
    <p:sldId id="273" r:id="rId15"/>
    <p:sldId id="271" r:id="rId16"/>
    <p:sldId id="268" r:id="rId17"/>
    <p:sldId id="269" r:id="rId18"/>
    <p:sldId id="280" r:id="rId19"/>
    <p:sldId id="274" r:id="rId20"/>
    <p:sldId id="259" r:id="rId21"/>
  </p:sldIdLst>
  <p:sldSz cx="54864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6157F93-C3E0-C368-8EA4-6BAE5476CAE6}" name="Miranda Griechen" initials="MG" userId="S::magriechen@penningtonmn.gov::1ac05f92-7c49-47fe-9a39-9c5959ce5d36"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0A8470"/>
    <a:srgbClr val="CCCC00"/>
    <a:srgbClr val="086A5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43" autoAdjust="0"/>
    <p:restoredTop sz="96247" autoAdjust="0"/>
  </p:normalViewPr>
  <p:slideViewPr>
    <p:cSldViewPr snapToGrid="0">
      <p:cViewPr varScale="1">
        <p:scale>
          <a:sx n="95" d="100"/>
          <a:sy n="95" d="100"/>
        </p:scale>
        <p:origin x="2218" y="72"/>
      </p:cViewPr>
      <p:guideLst/>
    </p:cSldViewPr>
  </p:slideViewPr>
  <p:notesTextViewPr>
    <p:cViewPr>
      <p:scale>
        <a:sx n="3" d="2"/>
        <a:sy n="3" d="2"/>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microsoft.com/office/2018/10/relationships/authors" Target="authors.xml"/></Relationships>
</file>

<file path=ppt/charts/_rels/chart1.xml.rels><?xml version="1.0" encoding="UTF-8" standalone="yes"?>
<Relationships xmlns="http://schemas.openxmlformats.org/package/2006/relationships"><Relationship Id="rId3" Type="http://schemas.openxmlformats.org/officeDocument/2006/relationships/oleObject" Target="Book3"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file:///\\dc\Users\MirandaG\Miranda\CSUP%20grant\Copy%20of%20CSUP%20Needs%20Assessment%20Graphs%20.xlsx" TargetMode="External"/><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oleObject" Target="file:///\\dc\Users\MirandaG\Miranda\CSUP%20grant\Copy%20of%20CSUP%20Needs%20Assessment%20Graphs%20.xlsx" TargetMode="External"/><Relationship Id="rId2" Type="http://schemas.microsoft.com/office/2011/relationships/chartColorStyle" Target="colors11.xml"/><Relationship Id="rId1" Type="http://schemas.microsoft.com/office/2011/relationships/chartStyle" Target="style11.xml"/></Relationships>
</file>

<file path=ppt/charts/_rels/chart2.xml.rels><?xml version="1.0" encoding="UTF-8" standalone="yes"?>
<Relationships xmlns="http://schemas.openxmlformats.org/package/2006/relationships"><Relationship Id="rId3" Type="http://schemas.openxmlformats.org/officeDocument/2006/relationships/oleObject" Target="file:///\\dc\Users\MirandaG\Miranda\CSUP%20grant\Copy%20of%20CSUP%20Needs%20Assessment%20Graphs%20.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dc\Users\MirandaG\Miranda\CSUP%20grant\Copy%20of%20CSUP%20Needs%20Assessment%20Graphs%20.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Book3"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dc\Users\MirandaG\Miranda\CSUP%20grant\Copy%20of%20CSUP%20Needs%20Assessment%20Graphs%20.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dc\Users\MirandaG\Miranda\CSUP%20grant\Copy%20of%20CSUP%20Needs%20Assessment%20Graphs%20.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Book3"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embeddings/oleObject1.bin"/><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800" b="1" i="0" u="none" strike="noStrike" kern="1200" spc="0" baseline="0">
                <a:solidFill>
                  <a:schemeClr val="tx1"/>
                </a:solidFill>
                <a:latin typeface="+mn-lt"/>
                <a:ea typeface="+mn-ea"/>
                <a:cs typeface="+mn-cs"/>
              </a:defRPr>
            </a:pPr>
            <a:r>
              <a:rPr lang="en-US" sz="800" b="1" dirty="0">
                <a:solidFill>
                  <a:srgbClr val="002060"/>
                </a:solidFill>
              </a:rPr>
              <a:t>Past 30 day Substance Use Reported by 9th and 11th graders from the 2022 MSS for Pennington &amp; Red Lake Counties </a:t>
            </a:r>
          </a:p>
        </c:rich>
      </c:tx>
      <c:layout>
        <c:manualLayout>
          <c:xMode val="edge"/>
          <c:yMode val="edge"/>
          <c:x val="0.10870899804460728"/>
          <c:y val="4.4568479732308375E-2"/>
        </c:manualLayout>
      </c:layout>
      <c:overlay val="0"/>
      <c:spPr>
        <a:noFill/>
        <a:ln>
          <a:noFill/>
        </a:ln>
        <a:effectLst/>
      </c:spPr>
      <c:txPr>
        <a:bodyPr rot="0" spcFirstLastPara="1" vertOverflow="ellipsis" vert="horz" wrap="square" anchor="ctr" anchorCtr="1"/>
        <a:lstStyle/>
        <a:p>
          <a:pPr>
            <a:defRPr sz="800" b="1" i="0" u="none" strike="noStrike" kern="1200" spc="0" baseline="0">
              <a:solidFill>
                <a:schemeClr val="tx1"/>
              </a:solidFill>
              <a:latin typeface="+mn-lt"/>
              <a:ea typeface="+mn-ea"/>
              <a:cs typeface="+mn-cs"/>
            </a:defRPr>
          </a:pPr>
          <a:endParaRPr lang="en-US"/>
        </a:p>
      </c:txPr>
    </c:title>
    <c:autoTitleDeleted val="0"/>
    <c:plotArea>
      <c:layout>
        <c:manualLayout>
          <c:layoutTarget val="inner"/>
          <c:xMode val="edge"/>
          <c:yMode val="edge"/>
          <c:x val="0.1288639492060471"/>
          <c:y val="0.26596240280255029"/>
          <c:w val="0.84451092383219983"/>
          <c:h val="0.47780568669236079"/>
        </c:manualLayout>
      </c:layout>
      <c:barChart>
        <c:barDir val="col"/>
        <c:grouping val="clustered"/>
        <c:varyColors val="0"/>
        <c:ser>
          <c:idx val="0"/>
          <c:order val="0"/>
          <c:tx>
            <c:strRef>
              <c:f>'P &amp; RL'!$A$10</c:f>
              <c:strCache>
                <c:ptCount val="1"/>
                <c:pt idx="0">
                  <c:v>Alcohol</c:v>
                </c:pt>
              </c:strCache>
            </c:strRef>
          </c:tx>
          <c:spPr>
            <a:solidFill>
              <a:schemeClr val="accent1"/>
            </a:solidFill>
            <a:ln>
              <a:noFill/>
            </a:ln>
            <a:effectLst/>
          </c:spPr>
          <c:invertIfNegative val="0"/>
          <c:cat>
            <c:strRef>
              <c:f>'P &amp; RL'!$B$9:$D$9</c:f>
              <c:strCache>
                <c:ptCount val="3"/>
                <c:pt idx="0">
                  <c:v>State</c:v>
                </c:pt>
                <c:pt idx="1">
                  <c:v>Pennington </c:v>
                </c:pt>
                <c:pt idx="2">
                  <c:v>Red Lake</c:v>
                </c:pt>
              </c:strCache>
            </c:strRef>
          </c:cat>
          <c:val>
            <c:numRef>
              <c:f>'P &amp; RL'!$B$10:$D$10</c:f>
              <c:numCache>
                <c:formatCode>0.00%</c:formatCode>
                <c:ptCount val="3"/>
                <c:pt idx="0">
                  <c:v>0.11700000000000001</c:v>
                </c:pt>
                <c:pt idx="1">
                  <c:v>0.16900000000000001</c:v>
                </c:pt>
                <c:pt idx="2">
                  <c:v>0.27800000000000002</c:v>
                </c:pt>
              </c:numCache>
            </c:numRef>
          </c:val>
          <c:extLst>
            <c:ext xmlns:c16="http://schemas.microsoft.com/office/drawing/2014/chart" uri="{C3380CC4-5D6E-409C-BE32-E72D297353CC}">
              <c16:uniqueId val="{00000000-610E-4547-BCF8-C2850A503566}"/>
            </c:ext>
          </c:extLst>
        </c:ser>
        <c:ser>
          <c:idx val="1"/>
          <c:order val="1"/>
          <c:tx>
            <c:strRef>
              <c:f>'P &amp; RL'!$A$11</c:f>
              <c:strCache>
                <c:ptCount val="1"/>
                <c:pt idx="0">
                  <c:v>E-cigarette or vape use </c:v>
                </c:pt>
              </c:strCache>
            </c:strRef>
          </c:tx>
          <c:spPr>
            <a:solidFill>
              <a:srgbClr val="CCCC00"/>
            </a:solidFill>
            <a:ln>
              <a:noFill/>
            </a:ln>
            <a:effectLst/>
          </c:spPr>
          <c:invertIfNegative val="0"/>
          <c:cat>
            <c:strRef>
              <c:f>'P &amp; RL'!$B$9:$D$9</c:f>
              <c:strCache>
                <c:ptCount val="3"/>
                <c:pt idx="0">
                  <c:v>State</c:v>
                </c:pt>
                <c:pt idx="1">
                  <c:v>Pennington </c:v>
                </c:pt>
                <c:pt idx="2">
                  <c:v>Red Lake</c:v>
                </c:pt>
              </c:strCache>
            </c:strRef>
          </c:cat>
          <c:val>
            <c:numRef>
              <c:f>'P &amp; RL'!$B$11:$D$11</c:f>
              <c:numCache>
                <c:formatCode>0%</c:formatCode>
                <c:ptCount val="3"/>
                <c:pt idx="0" formatCode="0.00%">
                  <c:v>0.10299999999999999</c:v>
                </c:pt>
                <c:pt idx="1">
                  <c:v>0.17</c:v>
                </c:pt>
                <c:pt idx="2" formatCode="0.00%">
                  <c:v>0.16700000000000001</c:v>
                </c:pt>
              </c:numCache>
            </c:numRef>
          </c:val>
          <c:extLst>
            <c:ext xmlns:c16="http://schemas.microsoft.com/office/drawing/2014/chart" uri="{C3380CC4-5D6E-409C-BE32-E72D297353CC}">
              <c16:uniqueId val="{00000001-610E-4547-BCF8-C2850A503566}"/>
            </c:ext>
          </c:extLst>
        </c:ser>
        <c:ser>
          <c:idx val="2"/>
          <c:order val="2"/>
          <c:tx>
            <c:strRef>
              <c:f>'P &amp; RL'!$A$12</c:f>
              <c:strCache>
                <c:ptCount val="1"/>
                <c:pt idx="0">
                  <c:v>Cannabis </c:v>
                </c:pt>
              </c:strCache>
            </c:strRef>
          </c:tx>
          <c:spPr>
            <a:solidFill>
              <a:schemeClr val="accent3"/>
            </a:solidFill>
            <a:ln>
              <a:noFill/>
            </a:ln>
            <a:effectLst/>
          </c:spPr>
          <c:invertIfNegative val="0"/>
          <c:cat>
            <c:strRef>
              <c:f>'P &amp; RL'!$B$9:$D$9</c:f>
              <c:strCache>
                <c:ptCount val="3"/>
                <c:pt idx="0">
                  <c:v>State</c:v>
                </c:pt>
                <c:pt idx="1">
                  <c:v>Pennington </c:v>
                </c:pt>
                <c:pt idx="2">
                  <c:v>Red Lake</c:v>
                </c:pt>
              </c:strCache>
            </c:strRef>
          </c:cat>
          <c:val>
            <c:numRef>
              <c:f>'P &amp; RL'!$B$12:$D$12</c:f>
              <c:numCache>
                <c:formatCode>0.00%</c:formatCode>
                <c:ptCount val="3"/>
                <c:pt idx="0">
                  <c:v>7.0999999999999994E-2</c:v>
                </c:pt>
                <c:pt idx="1">
                  <c:v>8.6999999999999994E-2</c:v>
                </c:pt>
                <c:pt idx="2">
                  <c:v>5.6000000000000001E-2</c:v>
                </c:pt>
              </c:numCache>
            </c:numRef>
          </c:val>
          <c:extLst>
            <c:ext xmlns:c16="http://schemas.microsoft.com/office/drawing/2014/chart" uri="{C3380CC4-5D6E-409C-BE32-E72D297353CC}">
              <c16:uniqueId val="{00000002-610E-4547-BCF8-C2850A503566}"/>
            </c:ext>
          </c:extLst>
        </c:ser>
        <c:dLbls>
          <c:showLegendKey val="0"/>
          <c:showVal val="0"/>
          <c:showCatName val="0"/>
          <c:showSerName val="0"/>
          <c:showPercent val="0"/>
          <c:showBubbleSize val="0"/>
        </c:dLbls>
        <c:gapWidth val="219"/>
        <c:overlap val="-27"/>
        <c:axId val="965849135"/>
        <c:axId val="965851055"/>
      </c:barChart>
      <c:catAx>
        <c:axId val="96584913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965851055"/>
        <c:crosses val="autoZero"/>
        <c:auto val="1"/>
        <c:lblAlgn val="ctr"/>
        <c:lblOffset val="100"/>
        <c:noMultiLvlLbl val="0"/>
      </c:catAx>
      <c:valAx>
        <c:axId val="965851055"/>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700" b="0" i="0" u="none" strike="noStrike" kern="1200" baseline="0">
                <a:solidFill>
                  <a:schemeClr val="tx1"/>
                </a:solidFill>
                <a:latin typeface="+mn-lt"/>
                <a:ea typeface="+mn-ea"/>
                <a:cs typeface="+mn-cs"/>
              </a:defRPr>
            </a:pPr>
            <a:endParaRPr lang="en-US"/>
          </a:p>
        </c:txPr>
        <c:crossAx val="965849135"/>
        <c:crosses val="autoZero"/>
        <c:crossBetween val="between"/>
      </c:valAx>
      <c:spPr>
        <a:noFill/>
        <a:ln>
          <a:noFill/>
        </a:ln>
        <a:effectLst/>
      </c:spPr>
    </c:plotArea>
    <c:legend>
      <c:legendPos val="b"/>
      <c:layout>
        <c:manualLayout>
          <c:xMode val="edge"/>
          <c:yMode val="edge"/>
          <c:x val="9.6158865911867869E-2"/>
          <c:y val="0.84470604543352934"/>
          <c:w val="0.89999973566843838"/>
          <c:h val="9.4012294934546631E-2"/>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900">
          <a:solidFill>
            <a:schemeClr val="tx1"/>
          </a:solidFill>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960" b="0" i="0" u="none" strike="noStrike" kern="1200" spc="0" baseline="0">
                <a:solidFill>
                  <a:schemeClr val="tx1"/>
                </a:solidFill>
                <a:latin typeface="+mn-lt"/>
                <a:ea typeface="+mn-ea"/>
                <a:cs typeface="+mn-cs"/>
              </a:defRPr>
            </a:pPr>
            <a:r>
              <a:rPr lang="en-US" b="1" dirty="0">
                <a:solidFill>
                  <a:srgbClr val="C00000"/>
                </a:solidFill>
              </a:rPr>
              <a:t>Average of MSS responses for All Counties in QUIN for Types of Substance Use for</a:t>
            </a:r>
            <a:r>
              <a:rPr lang="en-US" b="1" baseline="0" dirty="0">
                <a:solidFill>
                  <a:srgbClr val="C00000"/>
                </a:solidFill>
              </a:rPr>
              <a:t> 9</a:t>
            </a:r>
            <a:r>
              <a:rPr lang="en-US" b="1" baseline="30000" dirty="0">
                <a:solidFill>
                  <a:srgbClr val="C00000"/>
                </a:solidFill>
              </a:rPr>
              <a:t>th</a:t>
            </a:r>
            <a:r>
              <a:rPr lang="en-US" b="1" baseline="0" dirty="0">
                <a:solidFill>
                  <a:srgbClr val="C00000"/>
                </a:solidFill>
              </a:rPr>
              <a:t> and 11</a:t>
            </a:r>
            <a:r>
              <a:rPr lang="en-US" b="1" baseline="30000" dirty="0">
                <a:solidFill>
                  <a:srgbClr val="C00000"/>
                </a:solidFill>
              </a:rPr>
              <a:t>th</a:t>
            </a:r>
            <a:r>
              <a:rPr lang="en-US" b="1" baseline="0" dirty="0">
                <a:solidFill>
                  <a:srgbClr val="C00000"/>
                </a:solidFill>
              </a:rPr>
              <a:t> graders in</a:t>
            </a:r>
            <a:r>
              <a:rPr lang="en-US" b="1" dirty="0">
                <a:solidFill>
                  <a:srgbClr val="C00000"/>
                </a:solidFill>
              </a:rPr>
              <a:t> 2022</a:t>
            </a:r>
            <a:r>
              <a:rPr lang="en-US" sz="1000" b="1" i="0" u="none" strike="noStrike" kern="100" spc="0" baseline="30000" dirty="0">
                <a:solidFill>
                  <a:srgbClr val="C00000"/>
                </a:solidFill>
                <a:latin typeface="Aptos" panose="020B0004020202020204" pitchFamily="34" charset="0"/>
                <a:cs typeface="Times New Roman" panose="02020603050405020304" pitchFamily="18" charset="0"/>
              </a:rPr>
              <a:t>4</a:t>
            </a:r>
            <a:endParaRPr lang="en-US" b="1" dirty="0">
              <a:solidFill>
                <a:srgbClr val="C00000"/>
              </a:solidFill>
            </a:endParaRPr>
          </a:p>
        </c:rich>
      </c:tx>
      <c:overlay val="0"/>
      <c:spPr>
        <a:noFill/>
        <a:ln>
          <a:noFill/>
        </a:ln>
        <a:effectLst/>
      </c:spPr>
      <c:txPr>
        <a:bodyPr rot="0" spcFirstLastPara="1" vertOverflow="ellipsis" vert="horz" wrap="square" anchor="ctr" anchorCtr="1"/>
        <a:lstStyle/>
        <a:p>
          <a:pPr>
            <a:defRPr sz="960" b="0" i="0" u="none" strike="noStrike" kern="1200" spc="0" baseline="0">
              <a:solidFill>
                <a:schemeClr val="tx1"/>
              </a:solidFill>
              <a:latin typeface="+mn-lt"/>
              <a:ea typeface="+mn-ea"/>
              <a:cs typeface="+mn-cs"/>
            </a:defRPr>
          </a:pPr>
          <a:endParaRPr lang="en-US"/>
        </a:p>
      </c:txPr>
    </c:title>
    <c:autoTitleDeleted val="0"/>
    <c:plotArea>
      <c:layout/>
      <c:barChart>
        <c:barDir val="col"/>
        <c:grouping val="clustered"/>
        <c:varyColors val="0"/>
        <c:dLbls>
          <c:showLegendKey val="0"/>
          <c:showVal val="0"/>
          <c:showCatName val="0"/>
          <c:showSerName val="0"/>
          <c:showPercent val="0"/>
          <c:showBubbleSize val="0"/>
        </c:dLbls>
        <c:gapWidth val="219"/>
        <c:overlap val="-27"/>
        <c:axId val="998512975"/>
        <c:axId val="998510095"/>
      </c:barChart>
      <c:catAx>
        <c:axId val="99851297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mn-lt"/>
                <a:ea typeface="+mn-ea"/>
                <a:cs typeface="+mn-cs"/>
              </a:defRPr>
            </a:pPr>
            <a:endParaRPr lang="en-US"/>
          </a:p>
        </c:txPr>
        <c:crossAx val="998510095"/>
        <c:crosses val="autoZero"/>
        <c:auto val="1"/>
        <c:lblAlgn val="ctr"/>
        <c:lblOffset val="100"/>
        <c:noMultiLvlLbl val="0"/>
      </c:catAx>
      <c:valAx>
        <c:axId val="998510095"/>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solidFill>
                <a:latin typeface="+mn-lt"/>
                <a:ea typeface="+mn-ea"/>
                <a:cs typeface="+mn-cs"/>
              </a:defRPr>
            </a:pPr>
            <a:endParaRPr lang="en-US"/>
          </a:p>
        </c:txPr>
        <c:crossAx val="998512975"/>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800">
          <a:solidFill>
            <a:schemeClr val="tx1"/>
          </a:solidFill>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960" b="0" i="0" u="none" strike="noStrike" kern="1200" spc="0" baseline="0">
                <a:solidFill>
                  <a:schemeClr val="tx1"/>
                </a:solidFill>
                <a:latin typeface="+mn-lt"/>
                <a:ea typeface="+mn-ea"/>
                <a:cs typeface="+mn-cs"/>
              </a:defRPr>
            </a:pPr>
            <a:r>
              <a:rPr lang="en-US" b="1" dirty="0">
                <a:solidFill>
                  <a:srgbClr val="C00000"/>
                </a:solidFill>
              </a:rPr>
              <a:t>Trends of Substance Use For Adults Living in the QUIN County Community Health Board Region MN BRFSS 2018-2023</a:t>
            </a:r>
          </a:p>
        </c:rich>
      </c:tx>
      <c:overlay val="0"/>
      <c:spPr>
        <a:noFill/>
        <a:ln>
          <a:noFill/>
        </a:ln>
        <a:effectLst/>
      </c:spPr>
      <c:txPr>
        <a:bodyPr rot="0" spcFirstLastPara="1" vertOverflow="ellipsis" vert="horz" wrap="square" anchor="ctr" anchorCtr="1"/>
        <a:lstStyle/>
        <a:p>
          <a:pPr>
            <a:defRPr sz="960" b="0" i="0" u="none" strike="noStrike" kern="1200" spc="0" baseline="0">
              <a:solidFill>
                <a:schemeClr val="tx1"/>
              </a:solidFill>
              <a:latin typeface="+mn-lt"/>
              <a:ea typeface="+mn-ea"/>
              <a:cs typeface="+mn-cs"/>
            </a:defRPr>
          </a:pPr>
          <a:endParaRPr lang="en-US"/>
        </a:p>
      </c:txPr>
    </c:title>
    <c:autoTitleDeleted val="0"/>
    <c:plotArea>
      <c:layout/>
      <c:lineChart>
        <c:grouping val="standard"/>
        <c:varyColors val="0"/>
        <c:ser>
          <c:idx val="0"/>
          <c:order val="0"/>
          <c:tx>
            <c:strRef>
              <c:f>'Adult Graph Stuff '!$J$52</c:f>
              <c:strCache>
                <c:ptCount val="1"/>
                <c:pt idx="0">
                  <c:v>Cigarettes</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numRef>
              <c:f>'Adult Graph Stuff '!$I$53:$I$58</c:f>
              <c:numCache>
                <c:formatCode>General</c:formatCode>
                <c:ptCount val="6"/>
                <c:pt idx="0">
                  <c:v>2018</c:v>
                </c:pt>
                <c:pt idx="1">
                  <c:v>2019</c:v>
                </c:pt>
                <c:pt idx="2">
                  <c:v>2020</c:v>
                </c:pt>
                <c:pt idx="3">
                  <c:v>2021</c:v>
                </c:pt>
                <c:pt idx="4">
                  <c:v>2022</c:v>
                </c:pt>
                <c:pt idx="5">
                  <c:v>2023</c:v>
                </c:pt>
              </c:numCache>
              <c:extLst/>
            </c:numRef>
          </c:cat>
          <c:val>
            <c:numRef>
              <c:f>'Adult Graph Stuff '!$J$53:$J$58</c:f>
              <c:numCache>
                <c:formatCode>0.0%</c:formatCode>
                <c:ptCount val="6"/>
                <c:pt idx="0">
                  <c:v>0.187</c:v>
                </c:pt>
                <c:pt idx="1">
                  <c:v>0.187</c:v>
                </c:pt>
                <c:pt idx="2">
                  <c:v>0.19500000000000001</c:v>
                </c:pt>
                <c:pt idx="3">
                  <c:v>0.10199999999999999</c:v>
                </c:pt>
                <c:pt idx="4">
                  <c:v>0.107</c:v>
                </c:pt>
                <c:pt idx="5">
                  <c:v>0.13600000000000001</c:v>
                </c:pt>
              </c:numCache>
              <c:extLst/>
            </c:numRef>
          </c:val>
          <c:smooth val="0"/>
          <c:extLst>
            <c:ext xmlns:c16="http://schemas.microsoft.com/office/drawing/2014/chart" uri="{C3380CC4-5D6E-409C-BE32-E72D297353CC}">
              <c16:uniqueId val="{00000000-3A94-4B6F-AC56-28199B732423}"/>
            </c:ext>
          </c:extLst>
        </c:ser>
        <c:ser>
          <c:idx val="1"/>
          <c:order val="1"/>
          <c:tx>
            <c:strRef>
              <c:f>'Adult Graph Stuff '!$K$52</c:f>
              <c:strCache>
                <c:ptCount val="1"/>
                <c:pt idx="0">
                  <c:v>E-cigarettes </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numRef>
              <c:f>'Adult Graph Stuff '!$I$53:$I$58</c:f>
              <c:numCache>
                <c:formatCode>General</c:formatCode>
                <c:ptCount val="6"/>
                <c:pt idx="0">
                  <c:v>2018</c:v>
                </c:pt>
                <c:pt idx="1">
                  <c:v>2019</c:v>
                </c:pt>
                <c:pt idx="2">
                  <c:v>2020</c:v>
                </c:pt>
                <c:pt idx="3">
                  <c:v>2021</c:v>
                </c:pt>
                <c:pt idx="4">
                  <c:v>2022</c:v>
                </c:pt>
                <c:pt idx="5">
                  <c:v>2023</c:v>
                </c:pt>
              </c:numCache>
              <c:extLst/>
            </c:numRef>
          </c:cat>
          <c:val>
            <c:numRef>
              <c:f>'Adult Graph Stuff '!$K$53:$K$58</c:f>
              <c:numCache>
                <c:formatCode>0.0%</c:formatCode>
                <c:ptCount val="6"/>
                <c:pt idx="0">
                  <c:v>4.2000000000000003E-2</c:v>
                </c:pt>
                <c:pt idx="1">
                  <c:v>0</c:v>
                </c:pt>
                <c:pt idx="2">
                  <c:v>3.6999999999999998E-2</c:v>
                </c:pt>
                <c:pt idx="3">
                  <c:v>4.3999999999999997E-2</c:v>
                </c:pt>
                <c:pt idx="4">
                  <c:v>5.1999999999999998E-2</c:v>
                </c:pt>
                <c:pt idx="5">
                  <c:v>8.4000000000000005E-2</c:v>
                </c:pt>
              </c:numCache>
              <c:extLst/>
            </c:numRef>
          </c:val>
          <c:smooth val="0"/>
          <c:extLst>
            <c:ext xmlns:c16="http://schemas.microsoft.com/office/drawing/2014/chart" uri="{C3380CC4-5D6E-409C-BE32-E72D297353CC}">
              <c16:uniqueId val="{00000001-3A94-4B6F-AC56-28199B732423}"/>
            </c:ext>
          </c:extLst>
        </c:ser>
        <c:ser>
          <c:idx val="2"/>
          <c:order val="2"/>
          <c:tx>
            <c:strRef>
              <c:f>'Adult Graph Stuff '!$L$52</c:f>
              <c:strCache>
                <c:ptCount val="1"/>
                <c:pt idx="0">
                  <c:v>Snuff use </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cat>
            <c:numRef>
              <c:f>'Adult Graph Stuff '!$I$53:$I$58</c:f>
              <c:numCache>
                <c:formatCode>General</c:formatCode>
                <c:ptCount val="6"/>
                <c:pt idx="0">
                  <c:v>2018</c:v>
                </c:pt>
                <c:pt idx="1">
                  <c:v>2019</c:v>
                </c:pt>
                <c:pt idx="2">
                  <c:v>2020</c:v>
                </c:pt>
                <c:pt idx="3">
                  <c:v>2021</c:v>
                </c:pt>
                <c:pt idx="4">
                  <c:v>2022</c:v>
                </c:pt>
                <c:pt idx="5">
                  <c:v>2023</c:v>
                </c:pt>
              </c:numCache>
              <c:extLst/>
            </c:numRef>
          </c:cat>
          <c:val>
            <c:numRef>
              <c:f>'Adult Graph Stuff '!$L$53:$L$58</c:f>
              <c:numCache>
                <c:formatCode>0.0%</c:formatCode>
                <c:ptCount val="6"/>
                <c:pt idx="0">
                  <c:v>5.8999999999999997E-2</c:v>
                </c:pt>
                <c:pt idx="1">
                  <c:v>8.3000000000000004E-2</c:v>
                </c:pt>
                <c:pt idx="2">
                  <c:v>1.7000000000000001E-2</c:v>
                </c:pt>
                <c:pt idx="3">
                  <c:v>0.04</c:v>
                </c:pt>
                <c:pt idx="4">
                  <c:v>0.08</c:v>
                </c:pt>
                <c:pt idx="5">
                  <c:v>2.5000000000000001E-2</c:v>
                </c:pt>
              </c:numCache>
              <c:extLst/>
            </c:numRef>
          </c:val>
          <c:smooth val="0"/>
          <c:extLst>
            <c:ext xmlns:c16="http://schemas.microsoft.com/office/drawing/2014/chart" uri="{C3380CC4-5D6E-409C-BE32-E72D297353CC}">
              <c16:uniqueId val="{00000002-3A94-4B6F-AC56-28199B732423}"/>
            </c:ext>
          </c:extLst>
        </c:ser>
        <c:ser>
          <c:idx val="3"/>
          <c:order val="3"/>
          <c:tx>
            <c:strRef>
              <c:f>'Adult Graph Stuff '!$M$52</c:f>
              <c:strCache>
                <c:ptCount val="1"/>
                <c:pt idx="0">
                  <c:v>Heavy Alcohol</c:v>
                </c:pt>
              </c:strCache>
            </c:strRef>
          </c:tx>
          <c:spPr>
            <a:ln w="28575" cap="rnd">
              <a:solidFill>
                <a:schemeClr val="accent4"/>
              </a:solidFill>
              <a:round/>
            </a:ln>
            <a:effectLst/>
          </c:spPr>
          <c:marker>
            <c:symbol val="circle"/>
            <c:size val="5"/>
            <c:spPr>
              <a:solidFill>
                <a:schemeClr val="accent4"/>
              </a:solidFill>
              <a:ln w="9525">
                <a:solidFill>
                  <a:schemeClr val="accent4"/>
                </a:solidFill>
              </a:ln>
              <a:effectLst/>
            </c:spPr>
          </c:marker>
          <c:cat>
            <c:numRef>
              <c:f>'Adult Graph Stuff '!$I$53:$I$58</c:f>
              <c:numCache>
                <c:formatCode>General</c:formatCode>
                <c:ptCount val="6"/>
                <c:pt idx="0">
                  <c:v>2018</c:v>
                </c:pt>
                <c:pt idx="1">
                  <c:v>2019</c:v>
                </c:pt>
                <c:pt idx="2">
                  <c:v>2020</c:v>
                </c:pt>
                <c:pt idx="3">
                  <c:v>2021</c:v>
                </c:pt>
                <c:pt idx="4">
                  <c:v>2022</c:v>
                </c:pt>
                <c:pt idx="5">
                  <c:v>2023</c:v>
                </c:pt>
              </c:numCache>
              <c:extLst/>
            </c:numRef>
          </c:cat>
          <c:val>
            <c:numRef>
              <c:f>'Adult Graph Stuff '!$M$53:$M$58</c:f>
              <c:numCache>
                <c:formatCode>0.0%</c:formatCode>
                <c:ptCount val="6"/>
                <c:pt idx="0">
                  <c:v>6.8000000000000005E-2</c:v>
                </c:pt>
                <c:pt idx="1">
                  <c:v>6.4000000000000001E-2</c:v>
                </c:pt>
                <c:pt idx="2">
                  <c:v>7.3999999999999996E-2</c:v>
                </c:pt>
                <c:pt idx="3">
                  <c:v>0.03</c:v>
                </c:pt>
                <c:pt idx="4">
                  <c:v>6.3E-2</c:v>
                </c:pt>
                <c:pt idx="5">
                  <c:v>6.8000000000000005E-2</c:v>
                </c:pt>
              </c:numCache>
              <c:extLst/>
            </c:numRef>
          </c:val>
          <c:smooth val="0"/>
          <c:extLst>
            <c:ext xmlns:c16="http://schemas.microsoft.com/office/drawing/2014/chart" uri="{C3380CC4-5D6E-409C-BE32-E72D297353CC}">
              <c16:uniqueId val="{00000003-3A94-4B6F-AC56-28199B732423}"/>
            </c:ext>
          </c:extLst>
        </c:ser>
        <c:ser>
          <c:idx val="4"/>
          <c:order val="4"/>
          <c:tx>
            <c:strRef>
              <c:f>'Adult Graph Stuff '!$N$52</c:f>
              <c:strCache>
                <c:ptCount val="1"/>
                <c:pt idx="0">
                  <c:v>Marijuana </c:v>
                </c:pt>
              </c:strCache>
            </c:strRef>
          </c:tx>
          <c:spPr>
            <a:ln w="28575" cap="rnd">
              <a:solidFill>
                <a:schemeClr val="accent5"/>
              </a:solidFill>
              <a:round/>
            </a:ln>
            <a:effectLst/>
          </c:spPr>
          <c:marker>
            <c:symbol val="circle"/>
            <c:size val="5"/>
            <c:spPr>
              <a:solidFill>
                <a:schemeClr val="accent5"/>
              </a:solidFill>
              <a:ln w="9525">
                <a:solidFill>
                  <a:schemeClr val="accent5"/>
                </a:solidFill>
              </a:ln>
              <a:effectLst/>
            </c:spPr>
          </c:marker>
          <c:cat>
            <c:numRef>
              <c:f>'Adult Graph Stuff '!$I$53:$I$58</c:f>
              <c:numCache>
                <c:formatCode>General</c:formatCode>
                <c:ptCount val="6"/>
                <c:pt idx="0">
                  <c:v>2018</c:v>
                </c:pt>
                <c:pt idx="1">
                  <c:v>2019</c:v>
                </c:pt>
                <c:pt idx="2">
                  <c:v>2020</c:v>
                </c:pt>
                <c:pt idx="3">
                  <c:v>2021</c:v>
                </c:pt>
                <c:pt idx="4">
                  <c:v>2022</c:v>
                </c:pt>
                <c:pt idx="5">
                  <c:v>2023</c:v>
                </c:pt>
              </c:numCache>
              <c:extLst/>
            </c:numRef>
          </c:cat>
          <c:val>
            <c:numRef>
              <c:f>'Adult Graph Stuff '!$N$53:$N$58</c:f>
              <c:numCache>
                <c:formatCode>0.0%</c:formatCode>
                <c:ptCount val="6"/>
                <c:pt idx="0">
                  <c:v>8.3000000000000004E-2</c:v>
                </c:pt>
                <c:pt idx="1">
                  <c:v>7.2999999999999995E-2</c:v>
                </c:pt>
                <c:pt idx="2">
                  <c:v>5.6000000000000001E-2</c:v>
                </c:pt>
                <c:pt idx="3">
                  <c:v>7.4999999999999997E-2</c:v>
                </c:pt>
                <c:pt idx="4">
                  <c:v>0.124</c:v>
                </c:pt>
                <c:pt idx="5">
                  <c:v>0.14699999999999999</c:v>
                </c:pt>
              </c:numCache>
              <c:extLst/>
            </c:numRef>
          </c:val>
          <c:smooth val="0"/>
          <c:extLst>
            <c:ext xmlns:c16="http://schemas.microsoft.com/office/drawing/2014/chart" uri="{C3380CC4-5D6E-409C-BE32-E72D297353CC}">
              <c16:uniqueId val="{00000004-3A94-4B6F-AC56-28199B732423}"/>
            </c:ext>
          </c:extLst>
        </c:ser>
        <c:dLbls>
          <c:showLegendKey val="0"/>
          <c:showVal val="0"/>
          <c:showCatName val="0"/>
          <c:showSerName val="0"/>
          <c:showPercent val="0"/>
          <c:showBubbleSize val="0"/>
        </c:dLbls>
        <c:marker val="1"/>
        <c:smooth val="0"/>
        <c:axId val="998458255"/>
        <c:axId val="998457295"/>
      </c:lineChart>
      <c:catAx>
        <c:axId val="99845825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mn-lt"/>
                <a:ea typeface="+mn-ea"/>
                <a:cs typeface="+mn-cs"/>
              </a:defRPr>
            </a:pPr>
            <a:endParaRPr lang="en-US"/>
          </a:p>
        </c:txPr>
        <c:crossAx val="998457295"/>
        <c:crosses val="autoZero"/>
        <c:auto val="1"/>
        <c:lblAlgn val="ctr"/>
        <c:lblOffset val="100"/>
        <c:noMultiLvlLbl val="0"/>
      </c:catAx>
      <c:valAx>
        <c:axId val="998457295"/>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solidFill>
                <a:latin typeface="+mn-lt"/>
                <a:ea typeface="+mn-ea"/>
                <a:cs typeface="+mn-cs"/>
              </a:defRPr>
            </a:pPr>
            <a:endParaRPr lang="en-US"/>
          </a:p>
        </c:txPr>
        <c:crossAx val="99845825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800" b="0" i="0" u="none" strike="noStrike" kern="1200" baseline="0">
              <a:solidFill>
                <a:schemeClr val="tx1"/>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800">
          <a:solidFill>
            <a:schemeClr val="tx1"/>
          </a:solidFill>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080" b="1" i="0" u="none" strike="noStrike" kern="1200" spc="0" baseline="0">
                <a:solidFill>
                  <a:srgbClr val="156082"/>
                </a:solidFill>
                <a:latin typeface="+mn-lt"/>
                <a:ea typeface="+mn-ea"/>
                <a:cs typeface="+mn-cs"/>
              </a:defRPr>
            </a:pPr>
            <a:r>
              <a:rPr lang="en-US" sz="800" b="1" dirty="0">
                <a:solidFill>
                  <a:schemeClr val="accent1"/>
                </a:solidFill>
              </a:rPr>
              <a:t>Cigarette Smoking and Binge Drinking Among Adults in 2022</a:t>
            </a:r>
            <a:r>
              <a:rPr lang="en-US" sz="800" kern="100" baseline="30000" dirty="0">
                <a:latin typeface="Aptos" panose="020B0004020202020204" pitchFamily="34" charset="0"/>
                <a:cs typeface="Times New Roman" panose="02020603050405020304" pitchFamily="18" charset="0"/>
              </a:rPr>
              <a:t> </a:t>
            </a:r>
            <a:endParaRPr lang="en-US" sz="800" dirty="0"/>
          </a:p>
          <a:p>
            <a:pPr marL="0" marR="0" lvl="0" indent="0" algn="ctr" defTabSz="914400" rtl="0" eaLnBrk="1" fontAlgn="auto" latinLnBrk="0" hangingPunct="1">
              <a:lnSpc>
                <a:spcPct val="100000"/>
              </a:lnSpc>
              <a:spcBef>
                <a:spcPts val="0"/>
              </a:spcBef>
              <a:spcAft>
                <a:spcPts val="0"/>
              </a:spcAft>
              <a:buClrTx/>
              <a:buSzTx/>
              <a:buFontTx/>
              <a:buNone/>
              <a:tabLst/>
              <a:defRPr b="1">
                <a:solidFill>
                  <a:srgbClr val="156082"/>
                </a:solidFill>
              </a:defRPr>
            </a:pPr>
            <a:endParaRPr lang="en-US" sz="800" b="1" dirty="0">
              <a:solidFill>
                <a:schemeClr val="accent1"/>
              </a:solidFill>
            </a:endParaRPr>
          </a:p>
        </c:rich>
      </c:tx>
      <c:layout>
        <c:manualLayout>
          <c:xMode val="edge"/>
          <c:yMode val="edge"/>
          <c:x val="0.11442925232045335"/>
          <c:y val="2.3688218895236229E-2"/>
        </c:manualLayout>
      </c:layout>
      <c:overlay val="0"/>
      <c:spPr>
        <a:noFill/>
        <a:ln>
          <a:noFill/>
        </a:ln>
        <a:effectLst/>
      </c:spPr>
      <c:txPr>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080" b="1" i="0" u="none" strike="noStrike" kern="1200" spc="0" baseline="0">
              <a:solidFill>
                <a:srgbClr val="156082"/>
              </a:solidFill>
              <a:latin typeface="+mn-lt"/>
              <a:ea typeface="+mn-ea"/>
              <a:cs typeface="+mn-cs"/>
            </a:defRPr>
          </a:pPr>
          <a:endParaRPr lang="en-US"/>
        </a:p>
      </c:txPr>
    </c:title>
    <c:autoTitleDeleted val="0"/>
    <c:plotArea>
      <c:layout>
        <c:manualLayout>
          <c:layoutTarget val="inner"/>
          <c:xMode val="edge"/>
          <c:yMode val="edge"/>
          <c:x val="0.14751937427798711"/>
          <c:y val="0.23315226692070989"/>
          <c:w val="0.80155468123165696"/>
          <c:h val="0.51516240148997683"/>
        </c:manualLayout>
      </c:layout>
      <c:barChart>
        <c:barDir val="col"/>
        <c:grouping val="clustered"/>
        <c:varyColors val="0"/>
        <c:ser>
          <c:idx val="0"/>
          <c:order val="0"/>
          <c:tx>
            <c:strRef>
              <c:f>'Adult Graph Stuff '!$A$11</c:f>
              <c:strCache>
                <c:ptCount val="1"/>
                <c:pt idx="0">
                  <c:v>Pennington </c:v>
                </c:pt>
              </c:strCache>
            </c:strRef>
          </c:tx>
          <c:spPr>
            <a:solidFill>
              <a:schemeClr val="accent1"/>
            </a:solidFill>
            <a:ln>
              <a:noFill/>
            </a:ln>
            <a:effectLst/>
          </c:spPr>
          <c:invertIfNegative val="0"/>
          <c:errBars>
            <c:errBarType val="both"/>
            <c:errValType val="cust"/>
            <c:noEndCap val="0"/>
            <c:plus>
              <c:numRef>
                <c:f>'Adult Graph Stuff '!$C$15:$C$16</c:f>
                <c:numCache>
                  <c:formatCode>General</c:formatCode>
                  <c:ptCount val="2"/>
                  <c:pt idx="0">
                    <c:v>1.999999999999999E-2</c:v>
                  </c:pt>
                  <c:pt idx="1">
                    <c:v>4.0000000000000008E-2</c:v>
                  </c:pt>
                </c:numCache>
              </c:numRef>
            </c:plus>
            <c:minus>
              <c:numRef>
                <c:f>'Adult Graph Stuff '!$B$15:$B$16</c:f>
                <c:numCache>
                  <c:formatCode>General</c:formatCode>
                  <c:ptCount val="2"/>
                  <c:pt idx="0">
                    <c:v>1.8000000000000016E-2</c:v>
                  </c:pt>
                  <c:pt idx="1">
                    <c:v>3.7000000000000033E-2</c:v>
                  </c:pt>
                </c:numCache>
              </c:numRef>
            </c:minus>
            <c:spPr>
              <a:noFill/>
              <a:ln w="9525" cap="flat" cmpd="sng" algn="ctr">
                <a:solidFill>
                  <a:schemeClr val="tx1">
                    <a:lumMod val="65000"/>
                    <a:lumOff val="35000"/>
                  </a:schemeClr>
                </a:solidFill>
                <a:round/>
              </a:ln>
              <a:effectLst/>
            </c:spPr>
          </c:errBars>
          <c:cat>
            <c:strRef>
              <c:f>'Adult Graph Stuff '!$B$10:$C$10</c:f>
              <c:strCache>
                <c:ptCount val="2"/>
                <c:pt idx="0">
                  <c:v>Cigarettes</c:v>
                </c:pt>
                <c:pt idx="1">
                  <c:v>Binge Drinking </c:v>
                </c:pt>
              </c:strCache>
            </c:strRef>
          </c:cat>
          <c:val>
            <c:numRef>
              <c:f>'Adult Graph Stuff '!$B$11:$C$11</c:f>
              <c:numCache>
                <c:formatCode>0.00%</c:formatCode>
                <c:ptCount val="2"/>
                <c:pt idx="0">
                  <c:v>0.14799999999999999</c:v>
                </c:pt>
                <c:pt idx="1">
                  <c:v>0.23100000000000001</c:v>
                </c:pt>
              </c:numCache>
            </c:numRef>
          </c:val>
          <c:extLst>
            <c:ext xmlns:c16="http://schemas.microsoft.com/office/drawing/2014/chart" uri="{C3380CC4-5D6E-409C-BE32-E72D297353CC}">
              <c16:uniqueId val="{00000000-4360-43B5-9706-BA60BBAB5782}"/>
            </c:ext>
          </c:extLst>
        </c:ser>
        <c:ser>
          <c:idx val="1"/>
          <c:order val="1"/>
          <c:tx>
            <c:strRef>
              <c:f>'Adult Graph Stuff '!$A$12</c:f>
              <c:strCache>
                <c:ptCount val="1"/>
                <c:pt idx="0">
                  <c:v>Red Lake </c:v>
                </c:pt>
              </c:strCache>
            </c:strRef>
          </c:tx>
          <c:spPr>
            <a:solidFill>
              <a:srgbClr val="CCCC00"/>
            </a:solidFill>
            <a:ln>
              <a:noFill/>
            </a:ln>
            <a:effectLst/>
          </c:spPr>
          <c:invertIfNegative val="0"/>
          <c:errBars>
            <c:errBarType val="both"/>
            <c:errValType val="cust"/>
            <c:noEndCap val="0"/>
            <c:plus>
              <c:numRef>
                <c:f>'Adult Graph Stuff '!$C$17:$C$18</c:f>
                <c:numCache>
                  <c:formatCode>General</c:formatCode>
                  <c:ptCount val="2"/>
                  <c:pt idx="0">
                    <c:v>2.1000000000000019E-2</c:v>
                  </c:pt>
                  <c:pt idx="1">
                    <c:v>4.2000000000000037E-2</c:v>
                  </c:pt>
                </c:numCache>
              </c:numRef>
            </c:plus>
            <c:minus>
              <c:numRef>
                <c:f>'Adult Graph Stuff '!$B$17:$B$18</c:f>
                <c:numCache>
                  <c:formatCode>General</c:formatCode>
                  <c:ptCount val="2"/>
                  <c:pt idx="0">
                    <c:v>1.9999999999999962E-2</c:v>
                  </c:pt>
                  <c:pt idx="1">
                    <c:v>4.0999999999999981E-2</c:v>
                  </c:pt>
                </c:numCache>
              </c:numRef>
            </c:minus>
            <c:spPr>
              <a:noFill/>
              <a:ln w="9525" cap="flat" cmpd="sng" algn="ctr">
                <a:solidFill>
                  <a:schemeClr val="tx1">
                    <a:lumMod val="65000"/>
                    <a:lumOff val="35000"/>
                  </a:schemeClr>
                </a:solidFill>
                <a:round/>
              </a:ln>
              <a:effectLst/>
            </c:spPr>
          </c:errBars>
          <c:cat>
            <c:strRef>
              <c:f>'Adult Graph Stuff '!$B$10:$C$10</c:f>
              <c:strCache>
                <c:ptCount val="2"/>
                <c:pt idx="0">
                  <c:v>Cigarettes</c:v>
                </c:pt>
                <c:pt idx="1">
                  <c:v>Binge Drinking </c:v>
                </c:pt>
              </c:strCache>
            </c:strRef>
          </c:cat>
          <c:val>
            <c:numRef>
              <c:f>'Adult Graph Stuff '!$B$12:$C$12</c:f>
              <c:numCache>
                <c:formatCode>0.00%</c:formatCode>
                <c:ptCount val="2"/>
                <c:pt idx="0">
                  <c:v>0.16400000000000001</c:v>
                </c:pt>
                <c:pt idx="1">
                  <c:v>0.22900000000000001</c:v>
                </c:pt>
              </c:numCache>
            </c:numRef>
          </c:val>
          <c:extLst>
            <c:ext xmlns:c16="http://schemas.microsoft.com/office/drawing/2014/chart" uri="{C3380CC4-5D6E-409C-BE32-E72D297353CC}">
              <c16:uniqueId val="{00000001-4360-43B5-9706-BA60BBAB5782}"/>
            </c:ext>
          </c:extLst>
        </c:ser>
        <c:dLbls>
          <c:showLegendKey val="0"/>
          <c:showVal val="0"/>
          <c:showCatName val="0"/>
          <c:showSerName val="0"/>
          <c:showPercent val="0"/>
          <c:showBubbleSize val="0"/>
        </c:dLbls>
        <c:gapWidth val="219"/>
        <c:overlap val="-27"/>
        <c:axId val="1118067423"/>
        <c:axId val="1118064543"/>
      </c:barChart>
      <c:catAx>
        <c:axId val="111806742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1118064543"/>
        <c:crosses val="autoZero"/>
        <c:auto val="1"/>
        <c:lblAlgn val="ctr"/>
        <c:lblOffset val="100"/>
        <c:noMultiLvlLbl val="0"/>
      </c:catAx>
      <c:valAx>
        <c:axId val="1118064543"/>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1118067423"/>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900">
          <a:solidFill>
            <a:schemeClr val="tx1"/>
          </a:solidFill>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800" b="1" i="0" u="none" strike="noStrike" kern="1200" spc="0" baseline="0">
                <a:solidFill>
                  <a:srgbClr val="086A5A"/>
                </a:solidFill>
                <a:latin typeface="+mn-lt"/>
                <a:ea typeface="+mn-ea"/>
                <a:cs typeface="+mn-cs"/>
              </a:defRPr>
            </a:pPr>
            <a:r>
              <a:rPr lang="en-US" sz="800" b="1" dirty="0">
                <a:solidFill>
                  <a:schemeClr val="accent1"/>
                </a:solidFill>
              </a:rPr>
              <a:t>Annual Trend in Marijuana Use, 2018-2023 for the QUIN Counties </a:t>
            </a:r>
          </a:p>
        </c:rich>
      </c:tx>
      <c:overlay val="0"/>
      <c:spPr>
        <a:noFill/>
        <a:ln>
          <a:noFill/>
        </a:ln>
        <a:effectLst/>
      </c:spPr>
      <c:txPr>
        <a:bodyPr rot="0" spcFirstLastPara="1" vertOverflow="ellipsis" vert="horz" wrap="square" anchor="ctr" anchorCtr="1"/>
        <a:lstStyle/>
        <a:p>
          <a:pPr>
            <a:defRPr sz="800" b="1" i="0" u="none" strike="noStrike" kern="1200" spc="0" baseline="0">
              <a:solidFill>
                <a:srgbClr val="086A5A"/>
              </a:solidFill>
              <a:latin typeface="+mn-lt"/>
              <a:ea typeface="+mn-ea"/>
              <a:cs typeface="+mn-cs"/>
            </a:defRPr>
          </a:pPr>
          <a:endParaRPr lang="en-US"/>
        </a:p>
      </c:txPr>
    </c:title>
    <c:autoTitleDeleted val="0"/>
    <c:plotArea>
      <c:layout>
        <c:manualLayout>
          <c:layoutTarget val="inner"/>
          <c:xMode val="edge"/>
          <c:yMode val="edge"/>
          <c:x val="8.8240544821765118E-2"/>
          <c:y val="0.19755621247134228"/>
          <c:w val="0.88239087955415263"/>
          <c:h val="0.68464926131175163"/>
        </c:manualLayout>
      </c:layout>
      <c:lineChart>
        <c:grouping val="standard"/>
        <c:varyColors val="0"/>
        <c:ser>
          <c:idx val="0"/>
          <c:order val="0"/>
          <c:spPr>
            <a:ln w="28575" cap="rnd">
              <a:solidFill>
                <a:schemeClr val="accent1"/>
              </a:solidFill>
              <a:round/>
            </a:ln>
            <a:effectLst/>
          </c:spPr>
          <c:marker>
            <c:symbol val="circle"/>
            <c:size val="5"/>
            <c:spPr>
              <a:solidFill>
                <a:schemeClr val="accent1"/>
              </a:solidFill>
              <a:ln w="9525">
                <a:solidFill>
                  <a:schemeClr val="accent1"/>
                </a:solidFill>
              </a:ln>
              <a:effectLst/>
            </c:spPr>
          </c:marker>
          <c:errBars>
            <c:errDir val="y"/>
            <c:errBarType val="both"/>
            <c:errValType val="cust"/>
            <c:noEndCap val="0"/>
            <c:plus>
              <c:numRef>
                <c:f>'Adult Graph Stuff '!$E$38:$E$43</c:f>
                <c:numCache>
                  <c:formatCode>General</c:formatCode>
                  <c:ptCount val="6"/>
                  <c:pt idx="0">
                    <c:v>6.2999999999999987E-2</c:v>
                  </c:pt>
                  <c:pt idx="1">
                    <c:v>5.5000000000000007E-2</c:v>
                  </c:pt>
                  <c:pt idx="2">
                    <c:v>4.5999999999999999E-2</c:v>
                  </c:pt>
                  <c:pt idx="3">
                    <c:v>5.4000000000000006E-2</c:v>
                  </c:pt>
                  <c:pt idx="4">
                    <c:v>6.8000000000000005E-2</c:v>
                  </c:pt>
                  <c:pt idx="5">
                    <c:v>8.199999999999999E-2</c:v>
                  </c:pt>
                </c:numCache>
              </c:numRef>
            </c:plus>
            <c:minus>
              <c:numRef>
                <c:f>'Adult Graph Stuff '!$D$38:$D$43</c:f>
                <c:numCache>
                  <c:formatCode>General</c:formatCode>
                  <c:ptCount val="6"/>
                  <c:pt idx="0">
                    <c:v>3.7000000000000005E-2</c:v>
                  </c:pt>
                  <c:pt idx="1">
                    <c:v>3.2999999999999995E-2</c:v>
                  </c:pt>
                  <c:pt idx="2">
                    <c:v>2.5999999999999995E-2</c:v>
                  </c:pt>
                  <c:pt idx="3">
                    <c:v>3.2000000000000001E-2</c:v>
                  </c:pt>
                  <c:pt idx="4">
                    <c:v>4.5999999999999999E-2</c:v>
                  </c:pt>
                  <c:pt idx="5">
                    <c:v>5.5999999999999994E-2</c:v>
                  </c:pt>
                </c:numCache>
              </c:numRef>
            </c:minus>
            <c:spPr>
              <a:noFill/>
              <a:ln w="9525" cap="flat" cmpd="sng" algn="ctr">
                <a:solidFill>
                  <a:schemeClr val="tx1">
                    <a:lumMod val="65000"/>
                    <a:lumOff val="35000"/>
                  </a:schemeClr>
                </a:solidFill>
                <a:round/>
              </a:ln>
              <a:effectLst/>
            </c:spPr>
          </c:errBars>
          <c:cat>
            <c:numRef>
              <c:f>'Adult Graph Stuff '!$B$38:$B$43</c:f>
              <c:numCache>
                <c:formatCode>General</c:formatCode>
                <c:ptCount val="6"/>
                <c:pt idx="0">
                  <c:v>2018</c:v>
                </c:pt>
                <c:pt idx="1">
                  <c:v>2019</c:v>
                </c:pt>
                <c:pt idx="2">
                  <c:v>2020</c:v>
                </c:pt>
                <c:pt idx="3">
                  <c:v>2021</c:v>
                </c:pt>
                <c:pt idx="4">
                  <c:v>2022</c:v>
                </c:pt>
                <c:pt idx="5">
                  <c:v>2023</c:v>
                </c:pt>
              </c:numCache>
            </c:numRef>
          </c:cat>
          <c:val>
            <c:numRef>
              <c:f>'Adult Graph Stuff '!$H$33:$M$33</c:f>
              <c:numCache>
                <c:formatCode>0.00%</c:formatCode>
                <c:ptCount val="6"/>
                <c:pt idx="0">
                  <c:v>8.3000000000000004E-2</c:v>
                </c:pt>
                <c:pt idx="1">
                  <c:v>7.2999999999999995E-2</c:v>
                </c:pt>
                <c:pt idx="2">
                  <c:v>5.6000000000000001E-2</c:v>
                </c:pt>
                <c:pt idx="3">
                  <c:v>7.4999999999999997E-2</c:v>
                </c:pt>
                <c:pt idx="4">
                  <c:v>0.124</c:v>
                </c:pt>
                <c:pt idx="5">
                  <c:v>0.14699999999999999</c:v>
                </c:pt>
              </c:numCache>
            </c:numRef>
          </c:val>
          <c:smooth val="0"/>
          <c:extLst>
            <c:ext xmlns:c16="http://schemas.microsoft.com/office/drawing/2014/chart" uri="{C3380CC4-5D6E-409C-BE32-E72D297353CC}">
              <c16:uniqueId val="{00000000-5168-4C7D-8F72-2EDED25E5C12}"/>
            </c:ext>
          </c:extLst>
        </c:ser>
        <c:dLbls>
          <c:showLegendKey val="0"/>
          <c:showVal val="0"/>
          <c:showCatName val="0"/>
          <c:showSerName val="0"/>
          <c:showPercent val="0"/>
          <c:showBubbleSize val="0"/>
        </c:dLbls>
        <c:marker val="1"/>
        <c:smooth val="0"/>
        <c:axId val="1623660175"/>
        <c:axId val="1623660655"/>
      </c:lineChart>
      <c:catAx>
        <c:axId val="162366017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mn-lt"/>
                <a:ea typeface="+mn-ea"/>
                <a:cs typeface="+mn-cs"/>
              </a:defRPr>
            </a:pPr>
            <a:endParaRPr lang="en-US"/>
          </a:p>
        </c:txPr>
        <c:crossAx val="1623660655"/>
        <c:crosses val="autoZero"/>
        <c:auto val="1"/>
        <c:lblAlgn val="ctr"/>
        <c:lblOffset val="100"/>
        <c:noMultiLvlLbl val="0"/>
      </c:catAx>
      <c:valAx>
        <c:axId val="1623660655"/>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solidFill>
                <a:latin typeface="+mn-lt"/>
                <a:ea typeface="+mn-ea"/>
                <a:cs typeface="+mn-cs"/>
              </a:defRPr>
            </a:pPr>
            <a:endParaRPr lang="en-US"/>
          </a:p>
        </c:txPr>
        <c:crossAx val="1623660175"/>
        <c:crosses val="autoZero"/>
        <c:crossBetween val="between"/>
        <c:majorUnit val="0.1"/>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800">
          <a:solidFill>
            <a:schemeClr val="tx1"/>
          </a:solidFill>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960" b="0" i="0" u="none" strike="noStrike" kern="1200" spc="0" baseline="0">
                <a:solidFill>
                  <a:schemeClr val="tx1"/>
                </a:solidFill>
                <a:latin typeface="+mn-lt"/>
                <a:ea typeface="+mn-ea"/>
                <a:cs typeface="+mn-cs"/>
              </a:defRPr>
            </a:pPr>
            <a:r>
              <a:rPr lang="en-US" sz="900" b="1" dirty="0">
                <a:solidFill>
                  <a:srgbClr val="0A8470"/>
                </a:solidFill>
              </a:rPr>
              <a:t>Past 30 days Substance Use Reported By 9th and 11th grader5s on the 2022 MSS for Marshall County</a:t>
            </a:r>
          </a:p>
        </c:rich>
      </c:tx>
      <c:overlay val="0"/>
      <c:spPr>
        <a:noFill/>
        <a:ln>
          <a:noFill/>
        </a:ln>
        <a:effectLst/>
      </c:spPr>
      <c:txPr>
        <a:bodyPr rot="0" spcFirstLastPara="1" vertOverflow="ellipsis" vert="horz" wrap="square" anchor="ctr" anchorCtr="1"/>
        <a:lstStyle/>
        <a:p>
          <a:pPr>
            <a:defRPr sz="960" b="0" i="0" u="none" strike="noStrike" kern="1200" spc="0" baseline="0">
              <a:solidFill>
                <a:schemeClr val="tx1"/>
              </a:solidFill>
              <a:latin typeface="+mn-lt"/>
              <a:ea typeface="+mn-ea"/>
              <a:cs typeface="+mn-cs"/>
            </a:defRPr>
          </a:pPr>
          <a:endParaRPr lang="en-US"/>
        </a:p>
      </c:txPr>
    </c:title>
    <c:autoTitleDeleted val="0"/>
    <c:plotArea>
      <c:layout>
        <c:manualLayout>
          <c:layoutTarget val="inner"/>
          <c:xMode val="edge"/>
          <c:yMode val="edge"/>
          <c:x val="0.11731714785651794"/>
          <c:y val="0.27279470461636457"/>
          <c:w val="0.85212729658792652"/>
          <c:h val="0.50964298992661994"/>
        </c:manualLayout>
      </c:layout>
      <c:barChart>
        <c:barDir val="col"/>
        <c:grouping val="clustered"/>
        <c:varyColors val="0"/>
        <c:ser>
          <c:idx val="0"/>
          <c:order val="0"/>
          <c:tx>
            <c:strRef>
              <c:f>Marshall!$C$5</c:f>
              <c:strCache>
                <c:ptCount val="1"/>
                <c:pt idx="0">
                  <c:v>State</c:v>
                </c:pt>
              </c:strCache>
            </c:strRef>
          </c:tx>
          <c:spPr>
            <a:solidFill>
              <a:srgbClr val="FFFF00"/>
            </a:solidFill>
            <a:ln>
              <a:noFill/>
            </a:ln>
            <a:effectLst/>
          </c:spPr>
          <c:invertIfNegative val="0"/>
          <c:cat>
            <c:strRef>
              <c:f>Marshall!$B$6:$B$8</c:f>
              <c:strCache>
                <c:ptCount val="3"/>
                <c:pt idx="0">
                  <c:v>Alcohol</c:v>
                </c:pt>
                <c:pt idx="1">
                  <c:v>E-cigarette or vape use </c:v>
                </c:pt>
                <c:pt idx="2">
                  <c:v>Cannabis </c:v>
                </c:pt>
              </c:strCache>
            </c:strRef>
          </c:cat>
          <c:val>
            <c:numRef>
              <c:f>Marshall!$C$6:$C$8</c:f>
              <c:numCache>
                <c:formatCode>0.00%</c:formatCode>
                <c:ptCount val="3"/>
                <c:pt idx="0">
                  <c:v>0.11700000000000001</c:v>
                </c:pt>
                <c:pt idx="1">
                  <c:v>0.10299999999999999</c:v>
                </c:pt>
                <c:pt idx="2">
                  <c:v>7.0999999999999994E-2</c:v>
                </c:pt>
              </c:numCache>
            </c:numRef>
          </c:val>
          <c:extLst>
            <c:ext xmlns:c16="http://schemas.microsoft.com/office/drawing/2014/chart" uri="{C3380CC4-5D6E-409C-BE32-E72D297353CC}">
              <c16:uniqueId val="{00000000-AE19-4662-B8D6-3981C8C7482E}"/>
            </c:ext>
          </c:extLst>
        </c:ser>
        <c:ser>
          <c:idx val="1"/>
          <c:order val="1"/>
          <c:tx>
            <c:strRef>
              <c:f>Marshall!$D$5</c:f>
              <c:strCache>
                <c:ptCount val="1"/>
                <c:pt idx="0">
                  <c:v>Marshall</c:v>
                </c:pt>
              </c:strCache>
            </c:strRef>
          </c:tx>
          <c:spPr>
            <a:solidFill>
              <a:srgbClr val="0A8470"/>
            </a:solidFill>
            <a:ln>
              <a:noFill/>
            </a:ln>
            <a:effectLst/>
          </c:spPr>
          <c:invertIfNegative val="0"/>
          <c:cat>
            <c:strRef>
              <c:f>Marshall!$B$6:$B$8</c:f>
              <c:strCache>
                <c:ptCount val="3"/>
                <c:pt idx="0">
                  <c:v>Alcohol</c:v>
                </c:pt>
                <c:pt idx="1">
                  <c:v>E-cigarette or vape use </c:v>
                </c:pt>
                <c:pt idx="2">
                  <c:v>Cannabis </c:v>
                </c:pt>
              </c:strCache>
            </c:strRef>
          </c:cat>
          <c:val>
            <c:numRef>
              <c:f>Marshall!$D$6:$D$8</c:f>
              <c:numCache>
                <c:formatCode>0.00%</c:formatCode>
                <c:ptCount val="3"/>
                <c:pt idx="0">
                  <c:v>0.11899999999999999</c:v>
                </c:pt>
                <c:pt idx="1">
                  <c:v>9.5000000000000001E-2</c:v>
                </c:pt>
                <c:pt idx="2">
                  <c:v>2.5999999999999999E-2</c:v>
                </c:pt>
              </c:numCache>
            </c:numRef>
          </c:val>
          <c:extLst>
            <c:ext xmlns:c16="http://schemas.microsoft.com/office/drawing/2014/chart" uri="{C3380CC4-5D6E-409C-BE32-E72D297353CC}">
              <c16:uniqueId val="{00000001-AE19-4662-B8D6-3981C8C7482E}"/>
            </c:ext>
          </c:extLst>
        </c:ser>
        <c:dLbls>
          <c:showLegendKey val="0"/>
          <c:showVal val="0"/>
          <c:showCatName val="0"/>
          <c:showSerName val="0"/>
          <c:showPercent val="0"/>
          <c:showBubbleSize val="0"/>
        </c:dLbls>
        <c:gapWidth val="219"/>
        <c:overlap val="-27"/>
        <c:axId val="1920212815"/>
        <c:axId val="1920196975"/>
      </c:barChart>
      <c:catAx>
        <c:axId val="192021281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mn-lt"/>
                <a:ea typeface="+mn-ea"/>
                <a:cs typeface="+mn-cs"/>
              </a:defRPr>
            </a:pPr>
            <a:endParaRPr lang="en-US"/>
          </a:p>
        </c:txPr>
        <c:crossAx val="1920196975"/>
        <c:crosses val="autoZero"/>
        <c:auto val="1"/>
        <c:lblAlgn val="ctr"/>
        <c:lblOffset val="100"/>
        <c:noMultiLvlLbl val="0"/>
      </c:catAx>
      <c:valAx>
        <c:axId val="1920196975"/>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700" b="0" i="0" u="none" strike="noStrike" kern="1200" baseline="0">
                <a:solidFill>
                  <a:schemeClr val="tx1"/>
                </a:solidFill>
                <a:latin typeface="+mn-lt"/>
                <a:ea typeface="+mn-ea"/>
                <a:cs typeface="+mn-cs"/>
              </a:defRPr>
            </a:pPr>
            <a:endParaRPr lang="en-US"/>
          </a:p>
        </c:txPr>
        <c:crossAx val="1920212815"/>
        <c:crosses val="autoZero"/>
        <c:crossBetween val="between"/>
      </c:valAx>
      <c:spPr>
        <a:noFill/>
        <a:ln>
          <a:noFill/>
        </a:ln>
        <a:effectLst/>
      </c:spPr>
    </c:plotArea>
    <c:legend>
      <c:legendPos val="b"/>
      <c:layout>
        <c:manualLayout>
          <c:xMode val="edge"/>
          <c:yMode val="edge"/>
          <c:x val="0.36113068600024828"/>
          <c:y val="0.89688331396233245"/>
          <c:w val="0.32803910491505028"/>
          <c:h val="9.1443532498473062E-2"/>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800">
          <a:solidFill>
            <a:schemeClr val="tx1"/>
          </a:solidFill>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800" b="0" i="0" u="none" strike="noStrike" kern="1200" spc="0" baseline="0">
                <a:solidFill>
                  <a:schemeClr val="tx1"/>
                </a:solidFill>
                <a:latin typeface="+mn-lt"/>
                <a:ea typeface="+mn-ea"/>
                <a:cs typeface="+mn-cs"/>
              </a:defRPr>
            </a:pPr>
            <a:r>
              <a:rPr lang="en-US" sz="800" b="1" i="0" dirty="0">
                <a:solidFill>
                  <a:srgbClr val="086A5A"/>
                </a:solidFill>
              </a:rPr>
              <a:t>Annual Trend in Marijuana Use, 2018-2023 for the QUIN Counties</a:t>
            </a:r>
          </a:p>
        </c:rich>
      </c:tx>
      <c:overlay val="0"/>
      <c:spPr>
        <a:noFill/>
        <a:ln>
          <a:noFill/>
        </a:ln>
        <a:effectLst/>
      </c:spPr>
      <c:txPr>
        <a:bodyPr rot="0" spcFirstLastPara="1" vertOverflow="ellipsis" vert="horz" wrap="square" anchor="ctr" anchorCtr="1"/>
        <a:lstStyle/>
        <a:p>
          <a:pPr>
            <a:defRPr sz="800" b="0" i="0" u="none" strike="noStrike" kern="1200" spc="0" baseline="0">
              <a:solidFill>
                <a:schemeClr val="tx1"/>
              </a:solidFill>
              <a:latin typeface="+mn-lt"/>
              <a:ea typeface="+mn-ea"/>
              <a:cs typeface="+mn-cs"/>
            </a:defRPr>
          </a:pPr>
          <a:endParaRPr lang="en-US"/>
        </a:p>
      </c:txPr>
    </c:title>
    <c:autoTitleDeleted val="0"/>
    <c:plotArea>
      <c:layout>
        <c:manualLayout>
          <c:layoutTarget val="inner"/>
          <c:xMode val="edge"/>
          <c:yMode val="edge"/>
          <c:x val="8.8240544821765118E-2"/>
          <c:y val="0.16409311002338905"/>
          <c:w val="0.88239087955415263"/>
          <c:h val="0.71811232891871968"/>
        </c:manualLayout>
      </c:layout>
      <c:lineChart>
        <c:grouping val="standard"/>
        <c:varyColors val="0"/>
        <c:ser>
          <c:idx val="0"/>
          <c:order val="0"/>
          <c:spPr>
            <a:ln w="28575" cap="rnd">
              <a:solidFill>
                <a:srgbClr val="086A5A"/>
              </a:solidFill>
              <a:round/>
            </a:ln>
            <a:effectLst/>
          </c:spPr>
          <c:marker>
            <c:symbol val="circle"/>
            <c:size val="5"/>
            <c:spPr>
              <a:solidFill>
                <a:srgbClr val="0A8470"/>
              </a:solidFill>
              <a:ln w="9525">
                <a:solidFill>
                  <a:srgbClr val="086A5A"/>
                </a:solidFill>
              </a:ln>
              <a:effectLst/>
            </c:spPr>
          </c:marker>
          <c:errBars>
            <c:errDir val="y"/>
            <c:errBarType val="both"/>
            <c:errValType val="cust"/>
            <c:noEndCap val="0"/>
            <c:plus>
              <c:numRef>
                <c:f>'Adult Graph Stuff '!$E$38:$E$43</c:f>
                <c:numCache>
                  <c:formatCode>General</c:formatCode>
                  <c:ptCount val="6"/>
                  <c:pt idx="0">
                    <c:v>6.2999999999999987E-2</c:v>
                  </c:pt>
                  <c:pt idx="1">
                    <c:v>5.5000000000000007E-2</c:v>
                  </c:pt>
                  <c:pt idx="2">
                    <c:v>4.5999999999999999E-2</c:v>
                  </c:pt>
                  <c:pt idx="3">
                    <c:v>5.4000000000000006E-2</c:v>
                  </c:pt>
                  <c:pt idx="4">
                    <c:v>6.8000000000000005E-2</c:v>
                  </c:pt>
                  <c:pt idx="5">
                    <c:v>8.199999999999999E-2</c:v>
                  </c:pt>
                </c:numCache>
              </c:numRef>
            </c:plus>
            <c:minus>
              <c:numRef>
                <c:f>'Adult Graph Stuff '!$D$38:$D$43</c:f>
                <c:numCache>
                  <c:formatCode>General</c:formatCode>
                  <c:ptCount val="6"/>
                  <c:pt idx="0">
                    <c:v>3.7000000000000005E-2</c:v>
                  </c:pt>
                  <c:pt idx="1">
                    <c:v>3.2999999999999995E-2</c:v>
                  </c:pt>
                  <c:pt idx="2">
                    <c:v>2.5999999999999995E-2</c:v>
                  </c:pt>
                  <c:pt idx="3">
                    <c:v>3.2000000000000001E-2</c:v>
                  </c:pt>
                  <c:pt idx="4">
                    <c:v>4.5999999999999999E-2</c:v>
                  </c:pt>
                  <c:pt idx="5">
                    <c:v>5.5999999999999994E-2</c:v>
                  </c:pt>
                </c:numCache>
              </c:numRef>
            </c:minus>
            <c:spPr>
              <a:noFill/>
              <a:ln w="9525" cap="flat" cmpd="sng" algn="ctr">
                <a:solidFill>
                  <a:schemeClr val="tx1">
                    <a:lumMod val="65000"/>
                    <a:lumOff val="35000"/>
                  </a:schemeClr>
                </a:solidFill>
                <a:round/>
              </a:ln>
              <a:effectLst/>
            </c:spPr>
          </c:errBars>
          <c:cat>
            <c:numRef>
              <c:f>'Adult Graph Stuff '!$B$38:$B$43</c:f>
              <c:numCache>
                <c:formatCode>General</c:formatCode>
                <c:ptCount val="6"/>
                <c:pt idx="0">
                  <c:v>2018</c:v>
                </c:pt>
                <c:pt idx="1">
                  <c:v>2019</c:v>
                </c:pt>
                <c:pt idx="2">
                  <c:v>2020</c:v>
                </c:pt>
                <c:pt idx="3">
                  <c:v>2021</c:v>
                </c:pt>
                <c:pt idx="4">
                  <c:v>2022</c:v>
                </c:pt>
                <c:pt idx="5">
                  <c:v>2023</c:v>
                </c:pt>
              </c:numCache>
            </c:numRef>
          </c:cat>
          <c:val>
            <c:numRef>
              <c:f>'Adult Graph Stuff '!$H$33:$M$33</c:f>
              <c:numCache>
                <c:formatCode>0.00%</c:formatCode>
                <c:ptCount val="6"/>
                <c:pt idx="0">
                  <c:v>8.3000000000000004E-2</c:v>
                </c:pt>
                <c:pt idx="1">
                  <c:v>7.2999999999999995E-2</c:v>
                </c:pt>
                <c:pt idx="2">
                  <c:v>5.6000000000000001E-2</c:v>
                </c:pt>
                <c:pt idx="3">
                  <c:v>7.4999999999999997E-2</c:v>
                </c:pt>
                <c:pt idx="4">
                  <c:v>0.124</c:v>
                </c:pt>
                <c:pt idx="5">
                  <c:v>0.14699999999999999</c:v>
                </c:pt>
              </c:numCache>
            </c:numRef>
          </c:val>
          <c:smooth val="0"/>
          <c:extLst>
            <c:ext xmlns:c16="http://schemas.microsoft.com/office/drawing/2014/chart" uri="{C3380CC4-5D6E-409C-BE32-E72D297353CC}">
              <c16:uniqueId val="{00000000-BD54-40EA-8CEC-B4AEEC5FCA1E}"/>
            </c:ext>
          </c:extLst>
        </c:ser>
        <c:dLbls>
          <c:showLegendKey val="0"/>
          <c:showVal val="0"/>
          <c:showCatName val="0"/>
          <c:showSerName val="0"/>
          <c:showPercent val="0"/>
          <c:showBubbleSize val="0"/>
        </c:dLbls>
        <c:marker val="1"/>
        <c:smooth val="0"/>
        <c:axId val="1623660175"/>
        <c:axId val="1623660655"/>
      </c:lineChart>
      <c:catAx>
        <c:axId val="162366017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mn-lt"/>
                <a:ea typeface="+mn-ea"/>
                <a:cs typeface="+mn-cs"/>
              </a:defRPr>
            </a:pPr>
            <a:endParaRPr lang="en-US"/>
          </a:p>
        </c:txPr>
        <c:crossAx val="1623660655"/>
        <c:crosses val="autoZero"/>
        <c:auto val="1"/>
        <c:lblAlgn val="ctr"/>
        <c:lblOffset val="100"/>
        <c:noMultiLvlLbl val="0"/>
      </c:catAx>
      <c:valAx>
        <c:axId val="1623660655"/>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solidFill>
                <a:latin typeface="+mn-lt"/>
                <a:ea typeface="+mn-ea"/>
                <a:cs typeface="+mn-cs"/>
              </a:defRPr>
            </a:pPr>
            <a:endParaRPr lang="en-US"/>
          </a:p>
        </c:txPr>
        <c:crossAx val="1623660175"/>
        <c:crosses val="autoZero"/>
        <c:crossBetween val="between"/>
        <c:majorUnit val="0.1"/>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800">
          <a:solidFill>
            <a:schemeClr val="tx1"/>
          </a:solidFill>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800" b="0" i="0" u="none" strike="noStrike" kern="1200" spc="0" baseline="0">
                <a:solidFill>
                  <a:srgbClr val="0A8470"/>
                </a:solidFill>
                <a:latin typeface="+mn-lt"/>
                <a:ea typeface="+mn-ea"/>
                <a:cs typeface="+mn-cs"/>
              </a:defRPr>
            </a:pPr>
            <a:r>
              <a:rPr lang="en-US" sz="800" b="1" dirty="0">
                <a:solidFill>
                  <a:srgbClr val="0A8470"/>
                </a:solidFill>
              </a:rPr>
              <a:t>Cigarette Smoking and Binge Drinking Among Adults in 2022</a:t>
            </a:r>
          </a:p>
        </c:rich>
      </c:tx>
      <c:layout>
        <c:manualLayout>
          <c:xMode val="edge"/>
          <c:yMode val="edge"/>
          <c:x val="0.12955183734069933"/>
          <c:y val="3.8381103199835599E-2"/>
        </c:manualLayout>
      </c:layout>
      <c:overlay val="0"/>
      <c:spPr>
        <a:noFill/>
        <a:ln>
          <a:noFill/>
        </a:ln>
        <a:effectLst/>
      </c:spPr>
      <c:txPr>
        <a:bodyPr rot="0" spcFirstLastPara="1" vertOverflow="ellipsis" vert="horz" wrap="square" anchor="ctr" anchorCtr="1"/>
        <a:lstStyle/>
        <a:p>
          <a:pPr>
            <a:defRPr sz="800" b="0" i="0" u="none" strike="noStrike" kern="1200" spc="0" baseline="0">
              <a:solidFill>
                <a:srgbClr val="0A8470"/>
              </a:solidFill>
              <a:latin typeface="+mn-lt"/>
              <a:ea typeface="+mn-ea"/>
              <a:cs typeface="+mn-cs"/>
            </a:defRPr>
          </a:pPr>
          <a:endParaRPr lang="en-US"/>
        </a:p>
      </c:txPr>
    </c:title>
    <c:autoTitleDeleted val="0"/>
    <c:plotArea>
      <c:layout>
        <c:manualLayout>
          <c:layoutTarget val="inner"/>
          <c:xMode val="edge"/>
          <c:yMode val="edge"/>
          <c:x val="0.12799880311985914"/>
          <c:y val="0.21448639838174793"/>
          <c:w val="0.82781405214462644"/>
          <c:h val="0.63762949844662309"/>
        </c:manualLayout>
      </c:layout>
      <c:barChart>
        <c:barDir val="col"/>
        <c:grouping val="clustered"/>
        <c:varyColors val="0"/>
        <c:ser>
          <c:idx val="0"/>
          <c:order val="0"/>
          <c:spPr>
            <a:solidFill>
              <a:srgbClr val="086A5A"/>
            </a:solidFill>
            <a:ln>
              <a:noFill/>
            </a:ln>
            <a:effectLst/>
          </c:spPr>
          <c:invertIfNegative val="0"/>
          <c:errBars>
            <c:errBarType val="both"/>
            <c:errValType val="cust"/>
            <c:noEndCap val="0"/>
            <c:plus>
              <c:numRef>
                <c:f>'Adult Graph Stuff '!$Y$25:$Y$26</c:f>
                <c:numCache>
                  <c:formatCode>General</c:formatCode>
                  <c:ptCount val="2"/>
                  <c:pt idx="0">
                    <c:v>2.1999999999999992E-2</c:v>
                  </c:pt>
                  <c:pt idx="1">
                    <c:v>4.2999999999999955E-2</c:v>
                  </c:pt>
                </c:numCache>
              </c:numRef>
            </c:plus>
            <c:minus>
              <c:numRef>
                <c:f>'Adult Graph Stuff '!$X$25:$X$26</c:f>
                <c:numCache>
                  <c:formatCode>General</c:formatCode>
                  <c:ptCount val="2"/>
                  <c:pt idx="0">
                    <c:v>2.0999999999999991E-2</c:v>
                  </c:pt>
                  <c:pt idx="1">
                    <c:v>4.0000000000000008E-2</c:v>
                  </c:pt>
                </c:numCache>
              </c:numRef>
            </c:minus>
            <c:spPr>
              <a:noFill/>
              <a:ln w="9525" cap="flat" cmpd="sng" algn="ctr">
                <a:solidFill>
                  <a:schemeClr val="tx1">
                    <a:lumMod val="65000"/>
                    <a:lumOff val="35000"/>
                  </a:schemeClr>
                </a:solidFill>
                <a:round/>
              </a:ln>
              <a:effectLst/>
            </c:spPr>
          </c:errBars>
          <c:cat>
            <c:strRef>
              <c:f>'Adult Graph Stuff '!$T$23:$U$23</c:f>
              <c:strCache>
                <c:ptCount val="2"/>
                <c:pt idx="0">
                  <c:v>Cigarettes</c:v>
                </c:pt>
                <c:pt idx="1">
                  <c:v>Binge drinking </c:v>
                </c:pt>
              </c:strCache>
            </c:strRef>
          </c:cat>
          <c:val>
            <c:numRef>
              <c:f>'Adult Graph Stuff '!$T$24:$U$24</c:f>
              <c:numCache>
                <c:formatCode>0.00%</c:formatCode>
                <c:ptCount val="2"/>
                <c:pt idx="0">
                  <c:v>0.17499999999999999</c:v>
                </c:pt>
                <c:pt idx="1">
                  <c:v>0.23100000000000001</c:v>
                </c:pt>
              </c:numCache>
            </c:numRef>
          </c:val>
          <c:extLst>
            <c:ext xmlns:c16="http://schemas.microsoft.com/office/drawing/2014/chart" uri="{C3380CC4-5D6E-409C-BE32-E72D297353CC}">
              <c16:uniqueId val="{00000000-E320-4D5C-8B39-DEDC6EF80175}"/>
            </c:ext>
          </c:extLst>
        </c:ser>
        <c:dLbls>
          <c:showLegendKey val="0"/>
          <c:showVal val="0"/>
          <c:showCatName val="0"/>
          <c:showSerName val="0"/>
          <c:showPercent val="0"/>
          <c:showBubbleSize val="0"/>
        </c:dLbls>
        <c:gapWidth val="219"/>
        <c:overlap val="-27"/>
        <c:axId val="968062303"/>
        <c:axId val="968069503"/>
      </c:barChart>
      <c:catAx>
        <c:axId val="96806230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968069503"/>
        <c:crosses val="autoZero"/>
        <c:auto val="1"/>
        <c:lblAlgn val="ctr"/>
        <c:lblOffset val="100"/>
        <c:noMultiLvlLbl val="0"/>
      </c:catAx>
      <c:valAx>
        <c:axId val="968069503"/>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968062303"/>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solidFill>
            <a:schemeClr val="tx1"/>
          </a:solidFill>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000" b="0" i="0" u="none" strike="noStrike" kern="1200" spc="0" baseline="0">
                <a:solidFill>
                  <a:schemeClr val="tx1"/>
                </a:solidFill>
                <a:latin typeface="+mn-lt"/>
                <a:ea typeface="+mn-ea"/>
                <a:cs typeface="+mn-cs"/>
              </a:defRPr>
            </a:pPr>
            <a:r>
              <a:rPr lang="en-US" sz="1000" b="1" dirty="0">
                <a:solidFill>
                  <a:schemeClr val="accent2"/>
                </a:solidFill>
              </a:rPr>
              <a:t>Past 30 day Substance Use Reported By 9th and 11th graders on the 2022 MSS for Roseau and Kittson Counties</a:t>
            </a:r>
          </a:p>
        </c:rich>
      </c:tx>
      <c:overlay val="0"/>
      <c:spPr>
        <a:noFill/>
        <a:ln>
          <a:noFill/>
        </a:ln>
        <a:effectLst/>
      </c:spPr>
      <c:txPr>
        <a:bodyPr rot="0" spcFirstLastPara="1" vertOverflow="ellipsis" vert="horz" wrap="square" anchor="ctr" anchorCtr="1"/>
        <a:lstStyle/>
        <a:p>
          <a:pPr>
            <a:defRPr sz="1000" b="0" i="0" u="none" strike="noStrike" kern="1200" spc="0" baseline="0">
              <a:solidFill>
                <a:schemeClr val="tx1"/>
              </a:solidFill>
              <a:latin typeface="+mn-lt"/>
              <a:ea typeface="+mn-ea"/>
              <a:cs typeface="+mn-cs"/>
            </a:defRPr>
          </a:pPr>
          <a:endParaRPr lang="en-US"/>
        </a:p>
      </c:txPr>
    </c:title>
    <c:autoTitleDeleted val="0"/>
    <c:plotArea>
      <c:layout/>
      <c:barChart>
        <c:barDir val="col"/>
        <c:grouping val="clustered"/>
        <c:varyColors val="0"/>
        <c:ser>
          <c:idx val="0"/>
          <c:order val="0"/>
          <c:tx>
            <c:strRef>
              <c:f>'K &amp; R '!$B$6</c:f>
              <c:strCache>
                <c:ptCount val="1"/>
                <c:pt idx="0">
                  <c:v>Alcohol</c:v>
                </c:pt>
              </c:strCache>
            </c:strRef>
          </c:tx>
          <c:spPr>
            <a:solidFill>
              <a:schemeClr val="accent1"/>
            </a:solidFill>
            <a:ln>
              <a:noFill/>
            </a:ln>
            <a:effectLst/>
          </c:spPr>
          <c:invertIfNegative val="0"/>
          <c:cat>
            <c:strRef>
              <c:f>'K &amp; R '!$C$5:$E$5</c:f>
              <c:strCache>
                <c:ptCount val="3"/>
                <c:pt idx="0">
                  <c:v>State</c:v>
                </c:pt>
                <c:pt idx="1">
                  <c:v>Roseau </c:v>
                </c:pt>
                <c:pt idx="2">
                  <c:v>Kittson </c:v>
                </c:pt>
              </c:strCache>
            </c:strRef>
          </c:cat>
          <c:val>
            <c:numRef>
              <c:f>'K &amp; R '!$C$6:$E$6</c:f>
              <c:numCache>
                <c:formatCode>0.00%</c:formatCode>
                <c:ptCount val="3"/>
                <c:pt idx="0">
                  <c:v>0.11700000000000001</c:v>
                </c:pt>
                <c:pt idx="1">
                  <c:v>8.6999999999999994E-2</c:v>
                </c:pt>
                <c:pt idx="2">
                  <c:v>0.20799999999999999</c:v>
                </c:pt>
              </c:numCache>
            </c:numRef>
          </c:val>
          <c:extLst>
            <c:ext xmlns:c16="http://schemas.microsoft.com/office/drawing/2014/chart" uri="{C3380CC4-5D6E-409C-BE32-E72D297353CC}">
              <c16:uniqueId val="{00000000-468F-41BE-B9D7-C5C74020C314}"/>
            </c:ext>
          </c:extLst>
        </c:ser>
        <c:ser>
          <c:idx val="1"/>
          <c:order val="1"/>
          <c:tx>
            <c:strRef>
              <c:f>'K &amp; R '!$B$7</c:f>
              <c:strCache>
                <c:ptCount val="1"/>
                <c:pt idx="0">
                  <c:v>E-cigarette or vape use </c:v>
                </c:pt>
              </c:strCache>
            </c:strRef>
          </c:tx>
          <c:spPr>
            <a:solidFill>
              <a:schemeClr val="accent2"/>
            </a:solidFill>
            <a:ln>
              <a:noFill/>
            </a:ln>
            <a:effectLst/>
          </c:spPr>
          <c:invertIfNegative val="0"/>
          <c:cat>
            <c:strRef>
              <c:f>'K &amp; R '!$C$5:$E$5</c:f>
              <c:strCache>
                <c:ptCount val="3"/>
                <c:pt idx="0">
                  <c:v>State</c:v>
                </c:pt>
                <c:pt idx="1">
                  <c:v>Roseau </c:v>
                </c:pt>
                <c:pt idx="2">
                  <c:v>Kittson </c:v>
                </c:pt>
              </c:strCache>
            </c:strRef>
          </c:cat>
          <c:val>
            <c:numRef>
              <c:f>'K &amp; R '!$C$7:$E$7</c:f>
              <c:numCache>
                <c:formatCode>0.00%</c:formatCode>
                <c:ptCount val="3"/>
                <c:pt idx="0">
                  <c:v>0.10299999999999999</c:v>
                </c:pt>
                <c:pt idx="1">
                  <c:v>0.123</c:v>
                </c:pt>
                <c:pt idx="2" formatCode="0%">
                  <c:v>0.25</c:v>
                </c:pt>
              </c:numCache>
            </c:numRef>
          </c:val>
          <c:extLst>
            <c:ext xmlns:c16="http://schemas.microsoft.com/office/drawing/2014/chart" uri="{C3380CC4-5D6E-409C-BE32-E72D297353CC}">
              <c16:uniqueId val="{00000001-468F-41BE-B9D7-C5C74020C314}"/>
            </c:ext>
          </c:extLst>
        </c:ser>
        <c:ser>
          <c:idx val="2"/>
          <c:order val="2"/>
          <c:tx>
            <c:strRef>
              <c:f>'K &amp; R '!$B$8</c:f>
              <c:strCache>
                <c:ptCount val="1"/>
                <c:pt idx="0">
                  <c:v>Cannabis </c:v>
                </c:pt>
              </c:strCache>
            </c:strRef>
          </c:tx>
          <c:spPr>
            <a:solidFill>
              <a:schemeClr val="accent3"/>
            </a:solidFill>
            <a:ln>
              <a:noFill/>
            </a:ln>
            <a:effectLst/>
          </c:spPr>
          <c:invertIfNegative val="0"/>
          <c:cat>
            <c:strRef>
              <c:f>'K &amp; R '!$C$5:$E$5</c:f>
              <c:strCache>
                <c:ptCount val="3"/>
                <c:pt idx="0">
                  <c:v>State</c:v>
                </c:pt>
                <c:pt idx="1">
                  <c:v>Roseau </c:v>
                </c:pt>
                <c:pt idx="2">
                  <c:v>Kittson </c:v>
                </c:pt>
              </c:strCache>
            </c:strRef>
          </c:cat>
          <c:val>
            <c:numRef>
              <c:f>'K &amp; R '!$C$8:$E$8</c:f>
              <c:numCache>
                <c:formatCode>0.00%</c:formatCode>
                <c:ptCount val="3"/>
                <c:pt idx="0">
                  <c:v>7.0999999999999994E-2</c:v>
                </c:pt>
                <c:pt idx="1">
                  <c:v>9.6000000000000002E-2</c:v>
                </c:pt>
                <c:pt idx="2" formatCode="0%">
                  <c:v>0</c:v>
                </c:pt>
              </c:numCache>
            </c:numRef>
          </c:val>
          <c:extLst>
            <c:ext xmlns:c16="http://schemas.microsoft.com/office/drawing/2014/chart" uri="{C3380CC4-5D6E-409C-BE32-E72D297353CC}">
              <c16:uniqueId val="{00000002-468F-41BE-B9D7-C5C74020C314}"/>
            </c:ext>
          </c:extLst>
        </c:ser>
        <c:dLbls>
          <c:showLegendKey val="0"/>
          <c:showVal val="0"/>
          <c:showCatName val="0"/>
          <c:showSerName val="0"/>
          <c:showPercent val="0"/>
          <c:showBubbleSize val="0"/>
        </c:dLbls>
        <c:gapWidth val="219"/>
        <c:overlap val="-27"/>
        <c:axId val="1920164815"/>
        <c:axId val="1920169615"/>
      </c:barChart>
      <c:catAx>
        <c:axId val="192016481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1920169615"/>
        <c:crosses val="autoZero"/>
        <c:auto val="1"/>
        <c:lblAlgn val="ctr"/>
        <c:lblOffset val="100"/>
        <c:noMultiLvlLbl val="0"/>
      </c:catAx>
      <c:valAx>
        <c:axId val="1920169615"/>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192016481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solidFill>
            <a:schemeClr val="tx1"/>
          </a:solidFill>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solidFill>
                <a:latin typeface="+mn-lt"/>
                <a:ea typeface="+mn-ea"/>
                <a:cs typeface="+mn-cs"/>
              </a:defRPr>
            </a:pPr>
            <a:r>
              <a:rPr lang="en-US" sz="1000" b="1" dirty="0">
                <a:solidFill>
                  <a:schemeClr val="accent2"/>
                </a:solidFill>
              </a:rPr>
              <a:t>Annual Trend in Marijuana Use, 2018-2023 for the QUIN Counties</a:t>
            </a:r>
            <a:endParaRPr lang="en-US" sz="1000" b="1" baseline="30000" dirty="0">
              <a:solidFill>
                <a:schemeClr val="accent2"/>
              </a:solidFill>
            </a:endParaRPr>
          </a:p>
        </c:rich>
      </c:tx>
      <c:layout>
        <c:manualLayout>
          <c:xMode val="edge"/>
          <c:yMode val="edge"/>
          <c:x val="0.11845421442549423"/>
          <c:y val="0"/>
        </c:manualLayout>
      </c:layout>
      <c:overlay val="0"/>
      <c:spPr>
        <a:noFill/>
        <a:ln>
          <a:noFill/>
        </a:ln>
        <a:effectLst/>
      </c:spPr>
      <c:txPr>
        <a:bodyPr rot="0" spcFirstLastPara="1" vertOverflow="ellipsis" vert="horz" wrap="square" anchor="ctr" anchorCtr="1"/>
        <a:lstStyle/>
        <a:p>
          <a:pPr>
            <a:defRPr sz="1200" b="0" i="0" u="none" strike="noStrike" kern="1200" spc="0" baseline="0">
              <a:solidFill>
                <a:schemeClr val="tx1"/>
              </a:solidFill>
              <a:latin typeface="+mn-lt"/>
              <a:ea typeface="+mn-ea"/>
              <a:cs typeface="+mn-cs"/>
            </a:defRPr>
          </a:pPr>
          <a:endParaRPr lang="en-US"/>
        </a:p>
      </c:txPr>
    </c:title>
    <c:autoTitleDeleted val="0"/>
    <c:plotArea>
      <c:layout>
        <c:manualLayout>
          <c:layoutTarget val="inner"/>
          <c:xMode val="edge"/>
          <c:yMode val="edge"/>
          <c:x val="8.8240544821765118E-2"/>
          <c:y val="0.16409311002338905"/>
          <c:w val="0.88239087955415263"/>
          <c:h val="0.71811232891871968"/>
        </c:manualLayout>
      </c:layout>
      <c:lineChart>
        <c:grouping val="standard"/>
        <c:varyColors val="0"/>
        <c:ser>
          <c:idx val="0"/>
          <c:order val="0"/>
          <c:spPr>
            <a:ln w="28575" cap="rnd">
              <a:solidFill>
                <a:schemeClr val="accent2"/>
              </a:solidFill>
              <a:round/>
            </a:ln>
            <a:effectLst/>
          </c:spPr>
          <c:marker>
            <c:symbol val="circle"/>
            <c:size val="5"/>
            <c:spPr>
              <a:solidFill>
                <a:schemeClr val="accent2"/>
              </a:solidFill>
              <a:ln w="9525">
                <a:solidFill>
                  <a:schemeClr val="accent2">
                    <a:lumMod val="60000"/>
                    <a:lumOff val="40000"/>
                  </a:schemeClr>
                </a:solidFill>
              </a:ln>
              <a:effectLst/>
            </c:spPr>
          </c:marker>
          <c:errBars>
            <c:errDir val="y"/>
            <c:errBarType val="both"/>
            <c:errValType val="cust"/>
            <c:noEndCap val="0"/>
            <c:plus>
              <c:numRef>
                <c:f>'Adult Graph Stuff '!$E$38:$E$43</c:f>
                <c:numCache>
                  <c:formatCode>General</c:formatCode>
                  <c:ptCount val="6"/>
                  <c:pt idx="0">
                    <c:v>6.2999999999999987E-2</c:v>
                  </c:pt>
                  <c:pt idx="1">
                    <c:v>5.5000000000000007E-2</c:v>
                  </c:pt>
                  <c:pt idx="2">
                    <c:v>4.5999999999999999E-2</c:v>
                  </c:pt>
                  <c:pt idx="3">
                    <c:v>5.4000000000000006E-2</c:v>
                  </c:pt>
                  <c:pt idx="4">
                    <c:v>6.8000000000000005E-2</c:v>
                  </c:pt>
                  <c:pt idx="5">
                    <c:v>8.199999999999999E-2</c:v>
                  </c:pt>
                </c:numCache>
              </c:numRef>
            </c:plus>
            <c:minus>
              <c:numRef>
                <c:f>'Adult Graph Stuff '!$D$38:$D$43</c:f>
                <c:numCache>
                  <c:formatCode>General</c:formatCode>
                  <c:ptCount val="6"/>
                  <c:pt idx="0">
                    <c:v>3.7000000000000005E-2</c:v>
                  </c:pt>
                  <c:pt idx="1">
                    <c:v>3.2999999999999995E-2</c:v>
                  </c:pt>
                  <c:pt idx="2">
                    <c:v>2.5999999999999995E-2</c:v>
                  </c:pt>
                  <c:pt idx="3">
                    <c:v>3.2000000000000001E-2</c:v>
                  </c:pt>
                  <c:pt idx="4">
                    <c:v>4.5999999999999999E-2</c:v>
                  </c:pt>
                  <c:pt idx="5">
                    <c:v>5.5999999999999994E-2</c:v>
                  </c:pt>
                </c:numCache>
              </c:numRef>
            </c:minus>
            <c:spPr>
              <a:noFill/>
              <a:ln w="9525" cap="flat" cmpd="sng" algn="ctr">
                <a:solidFill>
                  <a:schemeClr val="tx1">
                    <a:lumMod val="65000"/>
                    <a:lumOff val="35000"/>
                  </a:schemeClr>
                </a:solidFill>
                <a:round/>
              </a:ln>
              <a:effectLst/>
            </c:spPr>
          </c:errBars>
          <c:cat>
            <c:numRef>
              <c:f>'Adult Graph Stuff '!$B$38:$B$43</c:f>
              <c:numCache>
                <c:formatCode>General</c:formatCode>
                <c:ptCount val="6"/>
                <c:pt idx="0">
                  <c:v>2018</c:v>
                </c:pt>
                <c:pt idx="1">
                  <c:v>2019</c:v>
                </c:pt>
                <c:pt idx="2">
                  <c:v>2020</c:v>
                </c:pt>
                <c:pt idx="3">
                  <c:v>2021</c:v>
                </c:pt>
                <c:pt idx="4">
                  <c:v>2022</c:v>
                </c:pt>
                <c:pt idx="5">
                  <c:v>2023</c:v>
                </c:pt>
              </c:numCache>
            </c:numRef>
          </c:cat>
          <c:val>
            <c:numRef>
              <c:f>'Adult Graph Stuff '!$H$33:$M$33</c:f>
              <c:numCache>
                <c:formatCode>0.00%</c:formatCode>
                <c:ptCount val="6"/>
                <c:pt idx="0">
                  <c:v>8.3000000000000004E-2</c:v>
                </c:pt>
                <c:pt idx="1">
                  <c:v>7.2999999999999995E-2</c:v>
                </c:pt>
                <c:pt idx="2">
                  <c:v>5.6000000000000001E-2</c:v>
                </c:pt>
                <c:pt idx="3">
                  <c:v>7.4999999999999997E-2</c:v>
                </c:pt>
                <c:pt idx="4">
                  <c:v>0.124</c:v>
                </c:pt>
                <c:pt idx="5">
                  <c:v>0.14699999999999999</c:v>
                </c:pt>
              </c:numCache>
            </c:numRef>
          </c:val>
          <c:smooth val="0"/>
          <c:extLst>
            <c:ext xmlns:c16="http://schemas.microsoft.com/office/drawing/2014/chart" uri="{C3380CC4-5D6E-409C-BE32-E72D297353CC}">
              <c16:uniqueId val="{00000000-BCCE-468C-8144-3FCCE42CF055}"/>
            </c:ext>
          </c:extLst>
        </c:ser>
        <c:dLbls>
          <c:showLegendKey val="0"/>
          <c:showVal val="0"/>
          <c:showCatName val="0"/>
          <c:showSerName val="0"/>
          <c:showPercent val="0"/>
          <c:showBubbleSize val="0"/>
        </c:dLbls>
        <c:marker val="1"/>
        <c:smooth val="0"/>
        <c:axId val="1623660175"/>
        <c:axId val="1623660655"/>
      </c:lineChart>
      <c:catAx>
        <c:axId val="162366017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crossAx val="1623660655"/>
        <c:crosses val="autoZero"/>
        <c:auto val="1"/>
        <c:lblAlgn val="ctr"/>
        <c:lblOffset val="100"/>
        <c:noMultiLvlLbl val="0"/>
      </c:catAx>
      <c:valAx>
        <c:axId val="1623660655"/>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50" b="0" i="0" u="none" strike="noStrike" kern="1200" baseline="0">
                <a:solidFill>
                  <a:schemeClr val="tx1"/>
                </a:solidFill>
                <a:latin typeface="+mn-lt"/>
                <a:ea typeface="+mn-ea"/>
                <a:cs typeface="+mn-cs"/>
              </a:defRPr>
            </a:pPr>
            <a:endParaRPr lang="en-US"/>
          </a:p>
        </c:txPr>
        <c:crossAx val="1623660175"/>
        <c:crosses val="autoZero"/>
        <c:crossBetween val="between"/>
        <c:majorUnit val="0.1"/>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000" baseline="0">
          <a:solidFill>
            <a:schemeClr val="tx1"/>
          </a:solidFill>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950" b="1" dirty="0">
                <a:solidFill>
                  <a:schemeClr val="accent2"/>
                </a:solidFill>
              </a:rPr>
              <a:t>Cigarette</a:t>
            </a:r>
            <a:r>
              <a:rPr lang="en-US" sz="950" b="1" baseline="0" dirty="0">
                <a:solidFill>
                  <a:schemeClr val="accent2"/>
                </a:solidFill>
              </a:rPr>
              <a:t> Smoking and Binge Drinking Among Adults in 2022</a:t>
            </a:r>
            <a:endParaRPr lang="en-US" sz="950" b="1" baseline="30000" dirty="0">
              <a:solidFill>
                <a:schemeClr val="accent2"/>
              </a:solidFill>
            </a:endParaRP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Kittson</c:v>
                </c:pt>
              </c:strCache>
            </c:strRef>
          </c:tx>
          <c:spPr>
            <a:solidFill>
              <a:schemeClr val="accent1"/>
            </a:solidFill>
            <a:ln>
              <a:noFill/>
            </a:ln>
            <a:effectLst/>
          </c:spPr>
          <c:invertIfNegative val="0"/>
          <c:errBars>
            <c:errBarType val="both"/>
            <c:errValType val="cust"/>
            <c:noEndCap val="0"/>
            <c:plus>
              <c:numRef>
                <c:f>Sheet1!$C$7:$C$8</c:f>
                <c:numCache>
                  <c:formatCode>General</c:formatCode>
                  <c:ptCount val="2"/>
                  <c:pt idx="0">
                    <c:v>2.2999999999999993E-2</c:v>
                  </c:pt>
                  <c:pt idx="1">
                    <c:v>4.3999999999999956E-2</c:v>
                  </c:pt>
                </c:numCache>
              </c:numRef>
            </c:plus>
            <c:minus>
              <c:numRef>
                <c:f>Sheet1!$B$7:$B$8</c:f>
                <c:numCache>
                  <c:formatCode>General</c:formatCode>
                  <c:ptCount val="2"/>
                  <c:pt idx="0">
                    <c:v>2.1000000000000019E-2</c:v>
                  </c:pt>
                  <c:pt idx="1">
                    <c:v>4.1000000000000036E-2</c:v>
                  </c:pt>
                </c:numCache>
              </c:numRef>
            </c:minus>
            <c:spPr>
              <a:noFill/>
              <a:ln w="9525" cap="flat" cmpd="sng" algn="ctr">
                <a:solidFill>
                  <a:schemeClr val="tx1">
                    <a:lumMod val="65000"/>
                    <a:lumOff val="35000"/>
                  </a:schemeClr>
                </a:solidFill>
                <a:round/>
              </a:ln>
              <a:effectLst/>
            </c:spPr>
          </c:errBars>
          <c:cat>
            <c:strRef>
              <c:f>Sheet1!$A$2:$A$3</c:f>
              <c:strCache>
                <c:ptCount val="2"/>
                <c:pt idx="0">
                  <c:v>Cigarettes</c:v>
                </c:pt>
                <c:pt idx="1">
                  <c:v>Binge Drinking</c:v>
                </c:pt>
              </c:strCache>
            </c:strRef>
          </c:cat>
          <c:val>
            <c:numRef>
              <c:f>Sheet1!$B$2:$B$3</c:f>
              <c:numCache>
                <c:formatCode>0%</c:formatCode>
                <c:ptCount val="2"/>
                <c:pt idx="0">
                  <c:v>0.17</c:v>
                </c:pt>
                <c:pt idx="1">
                  <c:v>0.23</c:v>
                </c:pt>
              </c:numCache>
            </c:numRef>
          </c:val>
          <c:extLst>
            <c:ext xmlns:c16="http://schemas.microsoft.com/office/drawing/2014/chart" uri="{C3380CC4-5D6E-409C-BE32-E72D297353CC}">
              <c16:uniqueId val="{00000000-F948-472B-8358-DA1F185FA910}"/>
            </c:ext>
          </c:extLst>
        </c:ser>
        <c:ser>
          <c:idx val="1"/>
          <c:order val="1"/>
          <c:tx>
            <c:strRef>
              <c:f>Sheet1!$C$1</c:f>
              <c:strCache>
                <c:ptCount val="1"/>
                <c:pt idx="0">
                  <c:v>Roseau</c:v>
                </c:pt>
              </c:strCache>
            </c:strRef>
          </c:tx>
          <c:spPr>
            <a:solidFill>
              <a:schemeClr val="accent2"/>
            </a:solidFill>
            <a:ln>
              <a:noFill/>
            </a:ln>
            <a:effectLst/>
          </c:spPr>
          <c:invertIfNegative val="0"/>
          <c:errBars>
            <c:errBarType val="both"/>
            <c:errValType val="cust"/>
            <c:noEndCap val="0"/>
            <c:plus>
              <c:numRef>
                <c:f>Sheet1!$F$7:$F$8</c:f>
                <c:numCache>
                  <c:formatCode>General</c:formatCode>
                  <c:ptCount val="2"/>
                  <c:pt idx="0">
                    <c:v>1.7999999999999988E-2</c:v>
                  </c:pt>
                  <c:pt idx="1">
                    <c:v>4.6000000000000013E-2</c:v>
                  </c:pt>
                </c:numCache>
              </c:numRef>
            </c:plus>
            <c:minus>
              <c:numRef>
                <c:f>Sheet1!$E$7:$E$8</c:f>
                <c:numCache>
                  <c:formatCode>General</c:formatCode>
                  <c:ptCount val="2"/>
                  <c:pt idx="0">
                    <c:v>2.0000000000000018E-2</c:v>
                  </c:pt>
                  <c:pt idx="1">
                    <c:v>3.9000000000000007E-2</c:v>
                  </c:pt>
                </c:numCache>
              </c:numRef>
            </c:minus>
            <c:spPr>
              <a:noFill/>
              <a:ln w="9525" cap="flat" cmpd="sng" algn="ctr">
                <a:solidFill>
                  <a:schemeClr val="tx1">
                    <a:lumMod val="65000"/>
                    <a:lumOff val="35000"/>
                  </a:schemeClr>
                </a:solidFill>
                <a:round/>
              </a:ln>
              <a:effectLst/>
            </c:spPr>
          </c:errBars>
          <c:cat>
            <c:strRef>
              <c:f>Sheet1!$A$2:$A$3</c:f>
              <c:strCache>
                <c:ptCount val="2"/>
                <c:pt idx="0">
                  <c:v>Cigarettes</c:v>
                </c:pt>
                <c:pt idx="1">
                  <c:v>Binge Drinking</c:v>
                </c:pt>
              </c:strCache>
            </c:strRef>
          </c:cat>
          <c:val>
            <c:numRef>
              <c:f>Sheet1!$C$2:$C$3</c:f>
              <c:numCache>
                <c:formatCode>0%</c:formatCode>
                <c:ptCount val="2"/>
                <c:pt idx="0">
                  <c:v>0.13800000000000001</c:v>
                </c:pt>
                <c:pt idx="1">
                  <c:v>0.23</c:v>
                </c:pt>
              </c:numCache>
            </c:numRef>
          </c:val>
          <c:extLst>
            <c:ext xmlns:c16="http://schemas.microsoft.com/office/drawing/2014/chart" uri="{C3380CC4-5D6E-409C-BE32-E72D297353CC}">
              <c16:uniqueId val="{00000001-F948-472B-8358-DA1F185FA910}"/>
            </c:ext>
          </c:extLst>
        </c:ser>
        <c:dLbls>
          <c:showLegendKey val="0"/>
          <c:showVal val="0"/>
          <c:showCatName val="0"/>
          <c:showSerName val="0"/>
          <c:showPercent val="0"/>
          <c:showBubbleSize val="0"/>
        </c:dLbls>
        <c:gapWidth val="219"/>
        <c:overlap val="-27"/>
        <c:axId val="1908477407"/>
        <c:axId val="1908475967"/>
      </c:barChart>
      <c:catAx>
        <c:axId val="190847740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crossAx val="1908475967"/>
        <c:crosses val="autoZero"/>
        <c:auto val="1"/>
        <c:lblAlgn val="ctr"/>
        <c:lblOffset val="100"/>
        <c:noMultiLvlLbl val="0"/>
      </c:catAx>
      <c:valAx>
        <c:axId val="1908475967"/>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crossAx val="1908477407"/>
        <c:crosses val="autoZero"/>
        <c:crossBetween val="between"/>
      </c:valAx>
      <c:spPr>
        <a:noFill/>
        <a:ln>
          <a:noFill/>
        </a:ln>
        <a:effectLst/>
      </c:spPr>
    </c:plotArea>
    <c:legend>
      <c:legendPos val="b"/>
      <c:legendEntry>
        <c:idx val="0"/>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legendEntry>
      <c:legendEntry>
        <c:idx val="1"/>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legendEntry>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51B8854-B076-42CA-919B-36AC4A71FF2D}" type="datetimeFigureOut">
              <a:rPr lang="en-US" smtClean="0"/>
              <a:t>9/15/2025</a:t>
            </a:fld>
            <a:endParaRPr lang="en-US"/>
          </a:p>
        </p:txBody>
      </p:sp>
      <p:sp>
        <p:nvSpPr>
          <p:cNvPr id="4" name="Slide Image Placeholder 3"/>
          <p:cNvSpPr>
            <a:spLocks noGrp="1" noRot="1" noChangeAspect="1"/>
          </p:cNvSpPr>
          <p:nvPr>
            <p:ph type="sldImg" idx="2"/>
          </p:nvPr>
        </p:nvSpPr>
        <p:spPr>
          <a:xfrm>
            <a:off x="2193925" y="1143000"/>
            <a:ext cx="247015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30C3679-CF57-4A62-8449-D1AFC0D03851}" type="slidenum">
              <a:rPr lang="en-US" smtClean="0"/>
              <a:t>‹#›</a:t>
            </a:fld>
            <a:endParaRPr lang="en-US"/>
          </a:p>
        </p:txBody>
      </p:sp>
    </p:spTree>
    <p:extLst>
      <p:ext uri="{BB962C8B-B14F-4D97-AF65-F5344CB8AC3E}">
        <p14:creationId xmlns:p14="http://schemas.microsoft.com/office/powerpoint/2010/main" val="26096246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8" Type="http://schemas.openxmlformats.org/officeDocument/2006/relationships/hyperlink" Target="https://www.cdc.gov/cannabis/media/pdfs/2024/05/PODAT-InBrief-Preventing-Drug-Use-Child-Adolescents-FINAL.pdf" TargetMode="External"/><Relationship Id="rId13" Type="http://schemas.openxmlformats.org/officeDocument/2006/relationships/hyperlink" Target="https://bcadataportal.state.mn.us/DMI/DrugArrests/DrugArrests" TargetMode="External"/><Relationship Id="rId18" Type="http://schemas.openxmlformats.org/officeDocument/2006/relationships/hyperlink" Target="https://pmc.ncbi.nlm.nih.gov/articles/PMC8641528/" TargetMode="External"/><Relationship Id="rId3" Type="http://schemas.openxmlformats.org/officeDocument/2006/relationships/hyperlink" Target="https://education.mn.gov/MDE/dse/health/mss/" TargetMode="External"/><Relationship Id="rId7" Type="http://schemas.openxmlformats.org/officeDocument/2006/relationships/hyperlink" Target="https://www.health.state.mn.us/communities/opioids/data/nonfataldata.html" TargetMode="External"/><Relationship Id="rId12" Type="http://schemas.openxmlformats.org/officeDocument/2006/relationships/hyperlink" Target="https://www.co.beltrami.mn.us/media/gkrelmow/mdh-presentation-11-21-23.pdf" TargetMode="External"/><Relationship Id="rId17" Type="http://schemas.openxmlformats.org/officeDocument/2006/relationships/hyperlink" Target="https://pubmed.ncbi.nlm.nih.gov/37217037/" TargetMode="External"/><Relationship Id="rId2" Type="http://schemas.openxmlformats.org/officeDocument/2006/relationships/slide" Target="../slides/slide17.xml"/><Relationship Id="rId16" Type="http://schemas.openxmlformats.org/officeDocument/2006/relationships/hyperlink" Target="https://www.cdc.gov/nchs/products/databriefs/db522.htm" TargetMode="External"/><Relationship Id="rId20" Type="http://schemas.openxmlformats.org/officeDocument/2006/relationships/hyperlink" Target="https://www.cdc.gov/nchs/pressroom/nchs_press_releases/2025/20250514.htm" TargetMode="External"/><Relationship Id="rId1" Type="http://schemas.openxmlformats.org/officeDocument/2006/relationships/notesMaster" Target="../notesMasters/notesMaster1.xml"/><Relationship Id="rId6" Type="http://schemas.openxmlformats.org/officeDocument/2006/relationships/hyperlink" Target="https://www.cdc.gov/places/index.html" TargetMode="External"/><Relationship Id="rId11" Type="http://schemas.openxmlformats.org/officeDocument/2006/relationships/hyperlink" Target="https://www.health.state.mn.us/communities/opioids/documents/2023prelimdatareport.pdf" TargetMode="External"/><Relationship Id="rId5" Type="http://schemas.openxmlformats.org/officeDocument/2006/relationships/hyperlink" Target="https://lphmn.github.io/CHA_Quin/pages/080_mentalHealth.html" TargetMode="External"/><Relationship Id="rId15" Type="http://schemas.openxmlformats.org/officeDocument/2006/relationships/hyperlink" Target="https://ucr.fbi.gov/crime-in-the-u.s/2019/crime-in-the-u.s.-2019/tables/table-29" TargetMode="External"/><Relationship Id="rId10" Type="http://schemas.openxmlformats.org/officeDocument/2006/relationships/hyperlink" Target="https://www.health.state.mn.us/data/mchs/surveys/brfss/index.html" TargetMode="External"/><Relationship Id="rId19" Type="http://schemas.openxmlformats.org/officeDocument/2006/relationships/hyperlink" Target="https://pmc.ncbi.nlm.nih.gov/articles/PMC9873239/" TargetMode="External"/><Relationship Id="rId4" Type="http://schemas.openxmlformats.org/officeDocument/2006/relationships/hyperlink" Target="https://mnehrconsortium.org/" TargetMode="External"/><Relationship Id="rId9" Type="http://schemas.openxmlformats.org/officeDocument/2006/relationships/hyperlink" Target="https://www.samhsa.gov/sites/default/files/20190718-samhsa-risk-protective-factors.pdf" TargetMode="External"/><Relationship Id="rId14" Type="http://schemas.openxmlformats.org/officeDocument/2006/relationships/hyperlink" Target="https://www.sumn.org/data/location" TargetMode="External"/></Relationships>
</file>

<file path=ppt/notesSlides/_rels/notesSlide2.xml.rels><?xml version="1.0" encoding="UTF-8" standalone="yes"?>
<Relationships xmlns="http://schemas.openxmlformats.org/package/2006/relationships"><Relationship Id="rId8" Type="http://schemas.openxmlformats.org/officeDocument/2006/relationships/hyperlink" Target="https://www.cdc.gov/brfss/brfssprevalence/index.html" TargetMode="External"/><Relationship Id="rId13" Type="http://schemas.openxmlformats.org/officeDocument/2006/relationships/hyperlink" Target="https://pubmed.ncbi.nlm.nih.gov/32803250/" TargetMode="External"/><Relationship Id="rId3" Type="http://schemas.openxmlformats.org/officeDocument/2006/relationships/hyperlink" Target="https://mn.gov/ocm/assets/chronic-pain-report_tcm1202-667592.pdf" TargetMode="External"/><Relationship Id="rId7" Type="http://schemas.openxmlformats.org/officeDocument/2006/relationships/hyperlink" Target="https://nccd.cdc.gov/youthonline/App/Results.aspx?LID=XX" TargetMode="External"/><Relationship Id="rId12" Type="http://schemas.openxmlformats.org/officeDocument/2006/relationships/hyperlink" Target="https://pubmed.ncbi.nlm.nih.gov/36967121/" TargetMode="External"/><Relationship Id="rId2" Type="http://schemas.openxmlformats.org/officeDocument/2006/relationships/slide" Target="../slides/slide3.xml"/><Relationship Id="rId16" Type="http://schemas.openxmlformats.org/officeDocument/2006/relationships/hyperlink" Target="https://pubmed.ncbi.nlm.nih.gov/39720808/" TargetMode="External"/><Relationship Id="rId1" Type="http://schemas.openxmlformats.org/officeDocument/2006/relationships/notesMaster" Target="../notesMasters/notesMaster1.xml"/><Relationship Id="rId6" Type="http://schemas.openxmlformats.org/officeDocument/2006/relationships/hyperlink" Target="https://pmc.ncbi.nlm.nih.gov/articles/PMC7458902/" TargetMode="External"/><Relationship Id="rId11" Type="http://schemas.openxmlformats.org/officeDocument/2006/relationships/hyperlink" Target="https://pubmed.ncbi.nlm.nih.gov/39239865/" TargetMode="External"/><Relationship Id="rId5" Type="http://schemas.openxmlformats.org/officeDocument/2006/relationships/hyperlink" Target="https://pubmed.ncbi.nlm.nih.gov/35932748/" TargetMode="External"/><Relationship Id="rId15" Type="http://schemas.openxmlformats.org/officeDocument/2006/relationships/hyperlink" Target="https://pubmed.ncbi.nlm.nih.gov/35332429/" TargetMode="External"/><Relationship Id="rId10" Type="http://schemas.openxmlformats.org/officeDocument/2006/relationships/hyperlink" Target="https://pmc.ncbi.nlm.nih.gov/articles/PMC10287564/" TargetMode="External"/><Relationship Id="rId4" Type="http://schemas.openxmlformats.org/officeDocument/2006/relationships/hyperlink" Target="https://pubmed.ncbi.nlm.nih.gov/37648266/" TargetMode="External"/><Relationship Id="rId9" Type="http://schemas.openxmlformats.org/officeDocument/2006/relationships/hyperlink" Target="https://pubmed.ncbi.nlm.nih.gov/35067911/" TargetMode="External"/><Relationship Id="rId14" Type="http://schemas.openxmlformats.org/officeDocument/2006/relationships/hyperlink" Target="https://pubmed.ncbi.nlm.nih.gov/39010019/" TargetMode="Externa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mn.gov/ocm/assets/chronic-pain-report_tcm1202-667592.pdf"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30C3679-CF57-4A62-8449-D1AFC0D03851}" type="slidenum">
              <a:rPr lang="en-US" smtClean="0"/>
              <a:t>1</a:t>
            </a:fld>
            <a:endParaRPr lang="en-US"/>
          </a:p>
        </p:txBody>
      </p:sp>
    </p:spTree>
    <p:extLst>
      <p:ext uri="{BB962C8B-B14F-4D97-AF65-F5344CB8AC3E}">
        <p14:creationId xmlns:p14="http://schemas.microsoft.com/office/powerpoint/2010/main" val="22678626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30C3679-CF57-4A62-8449-D1AFC0D03851}" type="slidenum">
              <a:rPr lang="en-US" smtClean="0"/>
              <a:t>14</a:t>
            </a:fld>
            <a:endParaRPr lang="en-US"/>
          </a:p>
        </p:txBody>
      </p:sp>
    </p:spTree>
    <p:extLst>
      <p:ext uri="{BB962C8B-B14F-4D97-AF65-F5344CB8AC3E}">
        <p14:creationId xmlns:p14="http://schemas.microsoft.com/office/powerpoint/2010/main" val="27604456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56A6EA-0D19-C086-7C66-0C53D3BD81B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684B4BA-EEDC-CF40-08B7-93AD3314ABA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449D2E5-CF2A-39CD-8314-D211D5E4C0B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9F538FD-6E66-8863-47E4-C5A77183705A}"/>
              </a:ext>
            </a:extLst>
          </p:cNvPr>
          <p:cNvSpPr>
            <a:spLocks noGrp="1"/>
          </p:cNvSpPr>
          <p:nvPr>
            <p:ph type="sldNum" sz="quarter" idx="5"/>
          </p:nvPr>
        </p:nvSpPr>
        <p:spPr/>
        <p:txBody>
          <a:bodyPr/>
          <a:lstStyle/>
          <a:p>
            <a:fld id="{C30C3679-CF57-4A62-8449-D1AFC0D03851}" type="slidenum">
              <a:rPr lang="en-US" smtClean="0"/>
              <a:t>15</a:t>
            </a:fld>
            <a:endParaRPr lang="en-US"/>
          </a:p>
        </p:txBody>
      </p:sp>
    </p:spTree>
    <p:extLst>
      <p:ext uri="{BB962C8B-B14F-4D97-AF65-F5344CB8AC3E}">
        <p14:creationId xmlns:p14="http://schemas.microsoft.com/office/powerpoint/2010/main" val="41243530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a:hlinkClick r:id="rId3"/>
              </a:rPr>
              <a:t>Minnesota Student Survey</a:t>
            </a:r>
            <a:endParaRPr lang="fr-FR" dirty="0">
              <a:hlinkClick r:id="rId4"/>
            </a:endParaRPr>
          </a:p>
          <a:p>
            <a:pPr marL="0" indent="0">
              <a:buNone/>
            </a:pPr>
            <a:r>
              <a:rPr lang="fr-FR" dirty="0">
                <a:hlinkClick r:id="rId4"/>
              </a:rPr>
              <a:t>Front Page | Minnesota EHR Consortium</a:t>
            </a:r>
            <a:endParaRPr lang="fr-FR" dirty="0"/>
          </a:p>
          <a:p>
            <a:pPr marL="0" indent="0">
              <a:buNone/>
            </a:pPr>
            <a:r>
              <a:rPr lang="en-US" dirty="0">
                <a:hlinkClick r:id="rId5"/>
              </a:rPr>
              <a:t>Mental Health – 2023-2025 Community Health Assessment Preliminary</a:t>
            </a:r>
            <a:r>
              <a:rPr lang="en-US" dirty="0"/>
              <a:t> (real source: </a:t>
            </a:r>
            <a:r>
              <a:rPr lang="en-US" dirty="0">
                <a:hlinkClick r:id="rId6"/>
              </a:rPr>
              <a:t>PLACES: Local Data for Better Health | PLACES | CDC</a:t>
            </a:r>
            <a:r>
              <a:rPr lang="en-US" dirty="0"/>
              <a:t>)</a:t>
            </a:r>
            <a:endParaRPr lang="fr-FR" dirty="0"/>
          </a:p>
          <a:p>
            <a:pPr marL="0" indent="0">
              <a:buNone/>
            </a:pPr>
            <a:r>
              <a:rPr lang="en-US" dirty="0">
                <a:hlinkClick r:id="rId7"/>
              </a:rPr>
              <a:t>Nonfatal Drug Overdose Dashboard - MN Dept. of Health</a:t>
            </a:r>
            <a:endParaRPr lang="fr-FR" dirty="0"/>
          </a:p>
          <a:p>
            <a:pPr marL="0" indent="0">
              <a:buNone/>
            </a:pPr>
            <a:r>
              <a:rPr lang="en-US" dirty="0">
                <a:hlinkClick r:id="rId8"/>
              </a:rPr>
              <a:t>Preventing Drug Use Among Children and Adolescents -- A Research-Based Guide for P</a:t>
            </a:r>
          </a:p>
          <a:p>
            <a:pPr marL="0" indent="0">
              <a:buNone/>
            </a:pPr>
            <a:r>
              <a:rPr lang="en-US" dirty="0">
                <a:hlinkClick r:id="rId9"/>
              </a:rPr>
              <a:t>20190718-samhsa-risk-protective-factors.pdf</a:t>
            </a:r>
            <a:r>
              <a:rPr lang="en-US" dirty="0">
                <a:hlinkClick r:id="rId8"/>
              </a:rPr>
              <a:t>arents, Educators, and Community Leaders</a:t>
            </a:r>
            <a:endParaRPr lang="en-US" dirty="0"/>
          </a:p>
          <a:p>
            <a:pPr marL="0" indent="0">
              <a:buNone/>
            </a:pPr>
            <a:r>
              <a:rPr lang="en-US" dirty="0">
                <a:hlinkClick r:id="rId10"/>
              </a:rPr>
              <a:t>Behavioral Risk Factor Surveillance System (BRFSS) – MN Dept. of Health</a:t>
            </a:r>
            <a:endParaRPr lang="en-US" dirty="0"/>
          </a:p>
          <a:p>
            <a:pPr marL="0" indent="0">
              <a:buNone/>
            </a:pPr>
            <a:r>
              <a:rPr lang="en-US" dirty="0">
                <a:hlinkClick r:id="rId11"/>
              </a:rPr>
              <a:t>Statewide Trends in Drug Overdose: Preliminary 2023 Data Update</a:t>
            </a:r>
            <a:endParaRPr lang="en-US" dirty="0"/>
          </a:p>
          <a:p>
            <a:pPr marL="0" indent="0">
              <a:buNone/>
            </a:pPr>
            <a:r>
              <a:rPr lang="en-US" dirty="0">
                <a:hlinkClick r:id="rId12"/>
              </a:rPr>
              <a:t>Title Slide with Image</a:t>
            </a:r>
            <a:endParaRPr lang="en-US" dirty="0"/>
          </a:p>
          <a:p>
            <a:r>
              <a:rPr lang="en-US" dirty="0"/>
              <a:t>**Don’t forget the Adverse Childhood Experiences Paper to Cite</a:t>
            </a:r>
          </a:p>
          <a:p>
            <a:endParaRPr lang="en-US" dirty="0"/>
          </a:p>
          <a:p>
            <a:endParaRPr lang="en-US" dirty="0"/>
          </a:p>
          <a:p>
            <a:r>
              <a:rPr lang="en-US" dirty="0"/>
              <a:t>New references to put on here and number on the PPT: </a:t>
            </a:r>
          </a:p>
          <a:p>
            <a:r>
              <a:rPr lang="en-US" dirty="0">
                <a:hlinkClick r:id="rId7"/>
              </a:rPr>
              <a:t>Nonfatal Drug Overdose Dashboard - MN Dept. of Health</a:t>
            </a:r>
            <a:endParaRPr lang="en-US" dirty="0"/>
          </a:p>
          <a:p>
            <a:r>
              <a:rPr lang="en-US" dirty="0">
                <a:hlinkClick r:id="rId13"/>
              </a:rPr>
              <a:t>Drug Arrests | Minnesota Drug Crimes and Overdose Dashboard | Bureau of Criminal Apprehension</a:t>
            </a:r>
            <a:endParaRPr lang="en-US" dirty="0"/>
          </a:p>
          <a:p>
            <a:r>
              <a:rPr lang="en-US" dirty="0">
                <a:hlinkClick r:id="rId14"/>
              </a:rPr>
              <a:t>Substance Use in Minnesota - SUMN.org</a:t>
            </a:r>
            <a:endParaRPr lang="en-US" dirty="0"/>
          </a:p>
          <a:p>
            <a:r>
              <a:rPr lang="en-US" dirty="0">
                <a:hlinkClick r:id="rId15"/>
              </a:rPr>
              <a:t>FBI — Table 29</a:t>
            </a:r>
            <a:endParaRPr lang="en-US" dirty="0"/>
          </a:p>
          <a:p>
            <a:r>
              <a:rPr lang="en-US" dirty="0">
                <a:hlinkClick r:id="rId16"/>
              </a:rPr>
              <a:t>Products - Data Briefs - Number 522 - December 2024</a:t>
            </a:r>
            <a:endParaRPr lang="en-US" dirty="0"/>
          </a:p>
          <a:p>
            <a:r>
              <a:rPr lang="en-US" dirty="0">
                <a:hlinkClick r:id="rId17"/>
              </a:rPr>
              <a:t>Maternal alcohol intake in early pregnancy and biomarkers of fecundity in adult sons: A cohort study – PubMed</a:t>
            </a:r>
            <a:endParaRPr lang="en-US" dirty="0"/>
          </a:p>
          <a:p>
            <a:r>
              <a:rPr lang="en-US" dirty="0">
                <a:hlinkClick r:id="rId18"/>
              </a:rPr>
              <a:t>Active and Passive Maternal Smoking During Pregnancy and Birth Outcomes: A Study From a Developing Country – PMC</a:t>
            </a:r>
            <a:endParaRPr lang="en-US" dirty="0"/>
          </a:p>
          <a:p>
            <a:r>
              <a:rPr lang="en-US" dirty="0">
                <a:hlinkClick r:id="rId19"/>
              </a:rPr>
              <a:t>Buprenorphine versus Methadone for Opioid Use Disorder in Pregnancy – PMC</a:t>
            </a:r>
            <a:endParaRPr lang="en-US" dirty="0"/>
          </a:p>
          <a:p>
            <a:r>
              <a:rPr lang="en-US" dirty="0">
                <a:hlinkClick r:id="rId20"/>
              </a:rPr>
              <a:t>U.S. Overdose Deaths Decrease Almost 27% in 2024</a:t>
            </a:r>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C30C3679-CF57-4A62-8449-D1AFC0D03851}" type="slidenum">
              <a:rPr lang="en-US" smtClean="0"/>
              <a:t>17</a:t>
            </a:fld>
            <a:endParaRPr lang="en-US"/>
          </a:p>
        </p:txBody>
      </p:sp>
    </p:spTree>
    <p:extLst>
      <p:ext uri="{BB962C8B-B14F-4D97-AF65-F5344CB8AC3E}">
        <p14:creationId xmlns:p14="http://schemas.microsoft.com/office/powerpoint/2010/main" val="17059247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487804-87AC-02F5-F149-AEDEBA32456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5615C82-CB59-19A6-C84C-DB255C0E9C3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2C74784-C27B-6E95-78EB-BF6ACD07ABFD}"/>
              </a:ext>
            </a:extLst>
          </p:cNvPr>
          <p:cNvSpPr>
            <a:spLocks noGrp="1"/>
          </p:cNvSpPr>
          <p:nvPr>
            <p:ph type="body" idx="1"/>
          </p:nvPr>
        </p:nvSpPr>
        <p:spPr/>
        <p:txBody>
          <a:bodyPr/>
          <a:lstStyle/>
          <a:p>
            <a:r>
              <a:rPr lang="en-US" dirty="0">
                <a:hlinkClick r:id="rId3"/>
              </a:rPr>
              <a:t>Chronic Pain Patients in the Minnesota Medical Cannabis Program</a:t>
            </a:r>
            <a:endParaRPr lang="en-US" dirty="0"/>
          </a:p>
          <a:p>
            <a:r>
              <a:rPr lang="en-US" dirty="0">
                <a:hlinkClick r:id="rId4"/>
              </a:rPr>
              <a:t>Balancing risks and benefits of cannabis use: umbrella review of meta-analyses of randomised controlled trials and observational studies – PubMed</a:t>
            </a:r>
            <a:endParaRPr lang="en-US" dirty="0"/>
          </a:p>
          <a:p>
            <a:r>
              <a:rPr lang="en-US" dirty="0">
                <a:hlinkClick r:id="rId5"/>
              </a:rPr>
              <a:t>Identifying risk-thresholds for the association between frequency of cannabis use and development of cannabis use disorder: A systematic review and meta-analysis – PubMed</a:t>
            </a:r>
            <a:endParaRPr lang="en-US" dirty="0"/>
          </a:p>
          <a:p>
            <a:r>
              <a:rPr lang="en-US" dirty="0">
                <a:hlinkClick r:id="rId6"/>
              </a:rPr>
              <a:t>Cannabis Exposure During Critical Windows of Development: Epigenetic and Molecular Pathways Implicated in Neuropsychiatric Disease – PMC</a:t>
            </a:r>
            <a:endParaRPr lang="en-US" dirty="0"/>
          </a:p>
          <a:p>
            <a:r>
              <a:rPr lang="en-US" dirty="0">
                <a:hlinkClick r:id="rId7"/>
              </a:rPr>
              <a:t>Youth Online: High School YRBS - United States 2015 — 2021 Results | DASH | CDC</a:t>
            </a:r>
            <a:endParaRPr lang="en-US" dirty="0"/>
          </a:p>
          <a:p>
            <a:r>
              <a:rPr lang="en-US" dirty="0">
                <a:hlinkClick r:id="rId5"/>
              </a:rPr>
              <a:t>Identifying risk-thresholds for the association between frequency of cannabis use and development of cannabis use disorder: A systematic review and meta-analysis – PubMed</a:t>
            </a:r>
            <a:endParaRPr lang="en-US" dirty="0"/>
          </a:p>
          <a:p>
            <a:r>
              <a:rPr lang="en-US" dirty="0">
                <a:hlinkClick r:id="rId8"/>
              </a:rPr>
              <a:t>BRFSS Prevalence &amp; Trends Data: Home | DPH | CDC</a:t>
            </a:r>
            <a:endParaRPr lang="en-US" dirty="0"/>
          </a:p>
          <a:p>
            <a:r>
              <a:rPr lang="en-US" dirty="0">
                <a:hlinkClick r:id="rId9"/>
              </a:rPr>
              <a:t>Risk factors for clozapine-induced myocarditis and cardiomyopathy: A systematic review and meta-analysis – PubMed</a:t>
            </a:r>
            <a:endParaRPr lang="en-US" dirty="0"/>
          </a:p>
          <a:p>
            <a:r>
              <a:rPr lang="en-US" dirty="0">
                <a:hlinkClick r:id="rId10"/>
              </a:rPr>
              <a:t>Alcohol consumption and risks of more than 200 diseases in Chinese men – PMC</a:t>
            </a:r>
            <a:endParaRPr lang="en-US" dirty="0"/>
          </a:p>
          <a:p>
            <a:r>
              <a:rPr lang="en-US" dirty="0">
                <a:hlinkClick r:id="rId11"/>
              </a:rPr>
              <a:t>Predictors of incident stroke among individuals without coronary artery calcification: A pooled cohort analysis from the Multi-Ethnic Study of Atherosclerosis, Jackson Heart Study, and Framingham Heart Study – PubMed</a:t>
            </a:r>
            <a:endParaRPr lang="en-US" dirty="0"/>
          </a:p>
          <a:p>
            <a:r>
              <a:rPr lang="en-US" dirty="0">
                <a:hlinkClick r:id="rId12"/>
              </a:rPr>
              <a:t>Dose-response Relationships Between Cigarette Smoking and Breast Cancer Risk: A Systematic Review and Meta-analysis – PubMed</a:t>
            </a:r>
            <a:endParaRPr lang="en-US" dirty="0"/>
          </a:p>
          <a:p>
            <a:r>
              <a:rPr lang="en-US" dirty="0">
                <a:hlinkClick r:id="rId13"/>
              </a:rPr>
              <a:t>Cigarette Smoking Reduction and Health Risks: A Systematic Review and Meta-analysis – PubMed</a:t>
            </a:r>
            <a:endParaRPr lang="en-US" dirty="0"/>
          </a:p>
          <a:p>
            <a:r>
              <a:rPr lang="en-US" dirty="0">
                <a:hlinkClick r:id="rId14"/>
              </a:rPr>
              <a:t>Projection of the prevalence of tracheal, bronchus, and lung cancer incidence using cigarette smoking prevalence in Iran from 1990 to 2018: a comparison of latent period-based models with standard forecasting models – PubMed</a:t>
            </a:r>
            <a:endParaRPr lang="en-US" dirty="0"/>
          </a:p>
          <a:p>
            <a:r>
              <a:rPr lang="en-US" dirty="0">
                <a:hlinkClick r:id="rId15"/>
              </a:rPr>
              <a:t>Cigarette smoking and risk of bladder cancer: a dose-response meta-analysis – PubMed</a:t>
            </a:r>
            <a:endParaRPr lang="en-US" dirty="0"/>
          </a:p>
          <a:p>
            <a:r>
              <a:rPr lang="en-US" dirty="0">
                <a:hlinkClick r:id="rId16"/>
              </a:rPr>
              <a:t>Respiratory chronic health conditions and racial disparities associated with e-cigarette use: a cross-sectional analysis using behavioral risk factor surveillance data - PubMed</a:t>
            </a:r>
            <a:endParaRPr lang="en-US" dirty="0"/>
          </a:p>
        </p:txBody>
      </p:sp>
      <p:sp>
        <p:nvSpPr>
          <p:cNvPr id="4" name="Slide Number Placeholder 3">
            <a:extLst>
              <a:ext uri="{FF2B5EF4-FFF2-40B4-BE49-F238E27FC236}">
                <a16:creationId xmlns:a16="http://schemas.microsoft.com/office/drawing/2014/main" id="{E91E5763-F2FC-ECB9-9698-6098C746E361}"/>
              </a:ext>
            </a:extLst>
          </p:cNvPr>
          <p:cNvSpPr>
            <a:spLocks noGrp="1"/>
          </p:cNvSpPr>
          <p:nvPr>
            <p:ph type="sldNum" sz="quarter" idx="5"/>
          </p:nvPr>
        </p:nvSpPr>
        <p:spPr/>
        <p:txBody>
          <a:bodyPr/>
          <a:lstStyle/>
          <a:p>
            <a:fld id="{C30C3679-CF57-4A62-8449-D1AFC0D03851}" type="slidenum">
              <a:rPr lang="en-US" smtClean="0"/>
              <a:t>3</a:t>
            </a:fld>
            <a:endParaRPr lang="en-US"/>
          </a:p>
        </p:txBody>
      </p:sp>
    </p:spTree>
    <p:extLst>
      <p:ext uri="{BB962C8B-B14F-4D97-AF65-F5344CB8AC3E}">
        <p14:creationId xmlns:p14="http://schemas.microsoft.com/office/powerpoint/2010/main" val="32816841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Chronic Pain Patients in the Minnesota Medical Cannabis Program</a:t>
            </a:r>
            <a:endParaRPr lang="en-US" dirty="0"/>
          </a:p>
          <a:p>
            <a:r>
              <a:rPr lang="en-US" dirty="0"/>
              <a:t>Cannabis use 2024 baseline MN</a:t>
            </a:r>
          </a:p>
          <a:p>
            <a:r>
              <a:rPr lang="en-US" dirty="0"/>
              <a:t>(Gupta, 2025)</a:t>
            </a:r>
          </a:p>
        </p:txBody>
      </p:sp>
      <p:sp>
        <p:nvSpPr>
          <p:cNvPr id="4" name="Slide Number Placeholder 3"/>
          <p:cNvSpPr>
            <a:spLocks noGrp="1"/>
          </p:cNvSpPr>
          <p:nvPr>
            <p:ph type="sldNum" sz="quarter" idx="5"/>
          </p:nvPr>
        </p:nvSpPr>
        <p:spPr/>
        <p:txBody>
          <a:bodyPr/>
          <a:lstStyle/>
          <a:p>
            <a:fld id="{C30C3679-CF57-4A62-8449-D1AFC0D03851}" type="slidenum">
              <a:rPr lang="en-US" smtClean="0"/>
              <a:t>4</a:t>
            </a:fld>
            <a:endParaRPr lang="en-US"/>
          </a:p>
        </p:txBody>
      </p:sp>
    </p:spTree>
    <p:extLst>
      <p:ext uri="{BB962C8B-B14F-4D97-AF65-F5344CB8AC3E}">
        <p14:creationId xmlns:p14="http://schemas.microsoft.com/office/powerpoint/2010/main" val="22983274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Trends from the MSS were not added due too small of numbers and lack of variation. </a:t>
            </a:r>
          </a:p>
        </p:txBody>
      </p:sp>
      <p:sp>
        <p:nvSpPr>
          <p:cNvPr id="4" name="Slide Number Placeholder 3"/>
          <p:cNvSpPr>
            <a:spLocks noGrp="1"/>
          </p:cNvSpPr>
          <p:nvPr>
            <p:ph type="sldNum" sz="quarter" idx="5"/>
          </p:nvPr>
        </p:nvSpPr>
        <p:spPr/>
        <p:txBody>
          <a:bodyPr/>
          <a:lstStyle/>
          <a:p>
            <a:fld id="{C30C3679-CF57-4A62-8449-D1AFC0D03851}" type="slidenum">
              <a:rPr lang="en-US" smtClean="0"/>
              <a:t>6</a:t>
            </a:fld>
            <a:endParaRPr lang="en-US"/>
          </a:p>
        </p:txBody>
      </p:sp>
    </p:spTree>
    <p:extLst>
      <p:ext uri="{BB962C8B-B14F-4D97-AF65-F5344CB8AC3E}">
        <p14:creationId xmlns:p14="http://schemas.microsoft.com/office/powerpoint/2010/main" val="6818740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30C3679-CF57-4A62-8449-D1AFC0D03851}" type="slidenum">
              <a:rPr lang="en-US" smtClean="0"/>
              <a:t>7</a:t>
            </a:fld>
            <a:endParaRPr lang="en-US"/>
          </a:p>
        </p:txBody>
      </p:sp>
    </p:spTree>
    <p:extLst>
      <p:ext uri="{BB962C8B-B14F-4D97-AF65-F5344CB8AC3E}">
        <p14:creationId xmlns:p14="http://schemas.microsoft.com/office/powerpoint/2010/main" val="19164783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Trends from the MSS were not added due too small of numbers and lack of variation. </a:t>
            </a:r>
          </a:p>
          <a:p>
            <a:endParaRPr lang="en-US" dirty="0"/>
          </a:p>
        </p:txBody>
      </p:sp>
      <p:sp>
        <p:nvSpPr>
          <p:cNvPr id="4" name="Slide Number Placeholder 3"/>
          <p:cNvSpPr>
            <a:spLocks noGrp="1"/>
          </p:cNvSpPr>
          <p:nvPr>
            <p:ph type="sldNum" sz="quarter" idx="5"/>
          </p:nvPr>
        </p:nvSpPr>
        <p:spPr/>
        <p:txBody>
          <a:bodyPr/>
          <a:lstStyle/>
          <a:p>
            <a:fld id="{C30C3679-CF57-4A62-8449-D1AFC0D03851}" type="slidenum">
              <a:rPr lang="en-US" smtClean="0"/>
              <a:t>8</a:t>
            </a:fld>
            <a:endParaRPr lang="en-US"/>
          </a:p>
        </p:txBody>
      </p:sp>
    </p:spTree>
    <p:extLst>
      <p:ext uri="{BB962C8B-B14F-4D97-AF65-F5344CB8AC3E}">
        <p14:creationId xmlns:p14="http://schemas.microsoft.com/office/powerpoint/2010/main" val="18558167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Trends from the MSS were not added due too small of numbers and lack of variation. Some didn’t participate in MSS to look at trend data. </a:t>
            </a:r>
          </a:p>
          <a:p>
            <a:endParaRPr lang="en-US" dirty="0"/>
          </a:p>
        </p:txBody>
      </p:sp>
      <p:sp>
        <p:nvSpPr>
          <p:cNvPr id="4" name="Slide Number Placeholder 3"/>
          <p:cNvSpPr>
            <a:spLocks noGrp="1"/>
          </p:cNvSpPr>
          <p:nvPr>
            <p:ph type="sldNum" sz="quarter" idx="5"/>
          </p:nvPr>
        </p:nvSpPr>
        <p:spPr/>
        <p:txBody>
          <a:bodyPr/>
          <a:lstStyle/>
          <a:p>
            <a:fld id="{C30C3679-CF57-4A62-8449-D1AFC0D03851}" type="slidenum">
              <a:rPr lang="en-US" smtClean="0"/>
              <a:t>10</a:t>
            </a:fld>
            <a:endParaRPr lang="en-US"/>
          </a:p>
        </p:txBody>
      </p:sp>
    </p:spTree>
    <p:extLst>
      <p:ext uri="{BB962C8B-B14F-4D97-AF65-F5344CB8AC3E}">
        <p14:creationId xmlns:p14="http://schemas.microsoft.com/office/powerpoint/2010/main" val="14069536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Kittson – 14.9-19.3% cigarettes competence interval; 17%</a:t>
            </a:r>
          </a:p>
        </p:txBody>
      </p:sp>
      <p:sp>
        <p:nvSpPr>
          <p:cNvPr id="4" name="Slide Number Placeholder 3"/>
          <p:cNvSpPr>
            <a:spLocks noGrp="1"/>
          </p:cNvSpPr>
          <p:nvPr>
            <p:ph type="sldNum" sz="quarter" idx="5"/>
          </p:nvPr>
        </p:nvSpPr>
        <p:spPr/>
        <p:txBody>
          <a:bodyPr/>
          <a:lstStyle/>
          <a:p>
            <a:fld id="{C30C3679-CF57-4A62-8449-D1AFC0D03851}" type="slidenum">
              <a:rPr lang="en-US" smtClean="0"/>
              <a:t>11</a:t>
            </a:fld>
            <a:endParaRPr lang="en-US"/>
          </a:p>
        </p:txBody>
      </p:sp>
    </p:spTree>
    <p:extLst>
      <p:ext uri="{BB962C8B-B14F-4D97-AF65-F5344CB8AC3E}">
        <p14:creationId xmlns:p14="http://schemas.microsoft.com/office/powerpoint/2010/main" val="33369823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Substance use data specific to QUIN was not available. To provide a meaningful context for this needs assessment, we calculated an average across them since they are demographically similar. While this aggregated data does not perfectly reflect QUIN’s exact trends, it offers a reasonable proxy to understand regional patterns and inform planning efforts. Limitations of this approach include potential variation in access to services, reporting practices, and population risk factors. Trends from the MSS were not added due too small of numbers and lack of variation. </a:t>
            </a:r>
          </a:p>
          <a:p>
            <a:endParaRPr lang="en-US" dirty="0"/>
          </a:p>
        </p:txBody>
      </p:sp>
      <p:sp>
        <p:nvSpPr>
          <p:cNvPr id="4" name="Slide Number Placeholder 3"/>
          <p:cNvSpPr>
            <a:spLocks noGrp="1"/>
          </p:cNvSpPr>
          <p:nvPr>
            <p:ph type="sldNum" sz="quarter" idx="5"/>
          </p:nvPr>
        </p:nvSpPr>
        <p:spPr/>
        <p:txBody>
          <a:bodyPr/>
          <a:lstStyle/>
          <a:p>
            <a:fld id="{C30C3679-CF57-4A62-8449-D1AFC0D03851}" type="slidenum">
              <a:rPr lang="en-US" smtClean="0"/>
              <a:t>13</a:t>
            </a:fld>
            <a:endParaRPr lang="en-US"/>
          </a:p>
        </p:txBody>
      </p:sp>
    </p:spTree>
    <p:extLst>
      <p:ext uri="{BB962C8B-B14F-4D97-AF65-F5344CB8AC3E}">
        <p14:creationId xmlns:p14="http://schemas.microsoft.com/office/powerpoint/2010/main" val="7870582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11480" y="1122363"/>
            <a:ext cx="4663440" cy="2387600"/>
          </a:xfrm>
        </p:spPr>
        <p:txBody>
          <a:bodyPr anchor="b"/>
          <a:lstStyle>
            <a:lvl1pPr algn="ctr">
              <a:defRPr sz="3600"/>
            </a:lvl1pPr>
          </a:lstStyle>
          <a:p>
            <a:r>
              <a:rPr lang="en-US"/>
              <a:t>Click to edit Master title style</a:t>
            </a:r>
            <a:endParaRPr lang="en-US" dirty="0"/>
          </a:p>
        </p:txBody>
      </p:sp>
      <p:sp>
        <p:nvSpPr>
          <p:cNvPr id="3" name="Subtitle 2"/>
          <p:cNvSpPr>
            <a:spLocks noGrp="1"/>
          </p:cNvSpPr>
          <p:nvPr>
            <p:ph type="subTitle" idx="1"/>
          </p:nvPr>
        </p:nvSpPr>
        <p:spPr>
          <a:xfrm>
            <a:off x="685800" y="3602038"/>
            <a:ext cx="4114800" cy="1655762"/>
          </a:xfrm>
        </p:spPr>
        <p:txBody>
          <a:bodyPr/>
          <a:lstStyle>
            <a:lvl1pPr marL="0" indent="0" algn="ctr">
              <a:buNone/>
              <a:defRPr sz="1440"/>
            </a:lvl1pPr>
            <a:lvl2pPr marL="274320" indent="0" algn="ctr">
              <a:buNone/>
              <a:defRPr sz="1200"/>
            </a:lvl2pPr>
            <a:lvl3pPr marL="548640" indent="0" algn="ctr">
              <a:buNone/>
              <a:defRPr sz="1080"/>
            </a:lvl3pPr>
            <a:lvl4pPr marL="822960" indent="0" algn="ctr">
              <a:buNone/>
              <a:defRPr sz="960"/>
            </a:lvl4pPr>
            <a:lvl5pPr marL="1097280" indent="0" algn="ctr">
              <a:buNone/>
              <a:defRPr sz="960"/>
            </a:lvl5pPr>
            <a:lvl6pPr marL="1371600" indent="0" algn="ctr">
              <a:buNone/>
              <a:defRPr sz="960"/>
            </a:lvl6pPr>
            <a:lvl7pPr marL="1645920" indent="0" algn="ctr">
              <a:buNone/>
              <a:defRPr sz="960"/>
            </a:lvl7pPr>
            <a:lvl8pPr marL="1920240" indent="0" algn="ctr">
              <a:buNone/>
              <a:defRPr sz="960"/>
            </a:lvl8pPr>
            <a:lvl9pPr marL="2194560" indent="0" algn="ctr">
              <a:buNone/>
              <a:defRPr sz="96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8B84222-5E79-4133-901B-C4054EDD8A5D}" type="datetimeFigureOut">
              <a:rPr lang="en-US" smtClean="0"/>
              <a:t>9/15/2025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57C3C3-D67D-4041-95A5-D1425873669D}" type="slidenum">
              <a:rPr lang="en-US" smtClean="0"/>
              <a:t>‹#›</a:t>
            </a:fld>
            <a:endParaRPr lang="en-US"/>
          </a:p>
        </p:txBody>
      </p:sp>
    </p:spTree>
    <p:extLst>
      <p:ext uri="{BB962C8B-B14F-4D97-AF65-F5344CB8AC3E}">
        <p14:creationId xmlns:p14="http://schemas.microsoft.com/office/powerpoint/2010/main" val="1116781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8B84222-5E79-4133-901B-C4054EDD8A5D}" type="datetimeFigureOut">
              <a:rPr lang="en-US" smtClean="0"/>
              <a:t>9/15/2025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57C3C3-D67D-4041-95A5-D1425873669D}" type="slidenum">
              <a:rPr lang="en-US" smtClean="0"/>
              <a:t>‹#›</a:t>
            </a:fld>
            <a:endParaRPr lang="en-US"/>
          </a:p>
        </p:txBody>
      </p:sp>
    </p:spTree>
    <p:extLst>
      <p:ext uri="{BB962C8B-B14F-4D97-AF65-F5344CB8AC3E}">
        <p14:creationId xmlns:p14="http://schemas.microsoft.com/office/powerpoint/2010/main" val="5997853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926205" y="365125"/>
            <a:ext cx="118300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377190" y="365125"/>
            <a:ext cx="348043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8B84222-5E79-4133-901B-C4054EDD8A5D}" type="datetimeFigureOut">
              <a:rPr lang="en-US" smtClean="0"/>
              <a:t>9/15/2025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57C3C3-D67D-4041-95A5-D1425873669D}" type="slidenum">
              <a:rPr lang="en-US" smtClean="0"/>
              <a:t>‹#›</a:t>
            </a:fld>
            <a:endParaRPr lang="en-US"/>
          </a:p>
        </p:txBody>
      </p:sp>
    </p:spTree>
    <p:extLst>
      <p:ext uri="{BB962C8B-B14F-4D97-AF65-F5344CB8AC3E}">
        <p14:creationId xmlns:p14="http://schemas.microsoft.com/office/powerpoint/2010/main" val="18276260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8B84222-5E79-4133-901B-C4054EDD8A5D}" type="datetimeFigureOut">
              <a:rPr lang="en-US" smtClean="0"/>
              <a:t>9/15/2025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57C3C3-D67D-4041-95A5-D1425873669D}" type="slidenum">
              <a:rPr lang="en-US" smtClean="0"/>
              <a:t>‹#›</a:t>
            </a:fld>
            <a:endParaRPr lang="en-US"/>
          </a:p>
        </p:txBody>
      </p:sp>
    </p:spTree>
    <p:extLst>
      <p:ext uri="{BB962C8B-B14F-4D97-AF65-F5344CB8AC3E}">
        <p14:creationId xmlns:p14="http://schemas.microsoft.com/office/powerpoint/2010/main" val="36216567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74333" y="1709740"/>
            <a:ext cx="4732020" cy="2852737"/>
          </a:xfrm>
        </p:spPr>
        <p:txBody>
          <a:bodyPr anchor="b"/>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374333" y="4589465"/>
            <a:ext cx="4732020" cy="1500187"/>
          </a:xfrm>
        </p:spPr>
        <p:txBody>
          <a:bodyPr/>
          <a:lstStyle>
            <a:lvl1pPr marL="0" indent="0">
              <a:buNone/>
              <a:defRPr sz="1440">
                <a:solidFill>
                  <a:schemeClr val="tx1">
                    <a:tint val="82000"/>
                  </a:schemeClr>
                </a:solidFill>
              </a:defRPr>
            </a:lvl1pPr>
            <a:lvl2pPr marL="274320" indent="0">
              <a:buNone/>
              <a:defRPr sz="1200">
                <a:solidFill>
                  <a:schemeClr val="tx1">
                    <a:tint val="82000"/>
                  </a:schemeClr>
                </a:solidFill>
              </a:defRPr>
            </a:lvl2pPr>
            <a:lvl3pPr marL="548640" indent="0">
              <a:buNone/>
              <a:defRPr sz="1080">
                <a:solidFill>
                  <a:schemeClr val="tx1">
                    <a:tint val="82000"/>
                  </a:schemeClr>
                </a:solidFill>
              </a:defRPr>
            </a:lvl3pPr>
            <a:lvl4pPr marL="822960" indent="0">
              <a:buNone/>
              <a:defRPr sz="960">
                <a:solidFill>
                  <a:schemeClr val="tx1">
                    <a:tint val="82000"/>
                  </a:schemeClr>
                </a:solidFill>
              </a:defRPr>
            </a:lvl4pPr>
            <a:lvl5pPr marL="1097280" indent="0">
              <a:buNone/>
              <a:defRPr sz="960">
                <a:solidFill>
                  <a:schemeClr val="tx1">
                    <a:tint val="82000"/>
                  </a:schemeClr>
                </a:solidFill>
              </a:defRPr>
            </a:lvl5pPr>
            <a:lvl6pPr marL="1371600" indent="0">
              <a:buNone/>
              <a:defRPr sz="960">
                <a:solidFill>
                  <a:schemeClr val="tx1">
                    <a:tint val="82000"/>
                  </a:schemeClr>
                </a:solidFill>
              </a:defRPr>
            </a:lvl6pPr>
            <a:lvl7pPr marL="1645920" indent="0">
              <a:buNone/>
              <a:defRPr sz="960">
                <a:solidFill>
                  <a:schemeClr val="tx1">
                    <a:tint val="82000"/>
                  </a:schemeClr>
                </a:solidFill>
              </a:defRPr>
            </a:lvl7pPr>
            <a:lvl8pPr marL="1920240" indent="0">
              <a:buNone/>
              <a:defRPr sz="960">
                <a:solidFill>
                  <a:schemeClr val="tx1">
                    <a:tint val="82000"/>
                  </a:schemeClr>
                </a:solidFill>
              </a:defRPr>
            </a:lvl8pPr>
            <a:lvl9pPr marL="2194560" indent="0">
              <a:buNone/>
              <a:defRPr sz="96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8B84222-5E79-4133-901B-C4054EDD8A5D}" type="datetimeFigureOut">
              <a:rPr lang="en-US" smtClean="0"/>
              <a:t>9/15/2025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57C3C3-D67D-4041-95A5-D1425873669D}" type="slidenum">
              <a:rPr lang="en-US" smtClean="0"/>
              <a:t>‹#›</a:t>
            </a:fld>
            <a:endParaRPr lang="en-US"/>
          </a:p>
        </p:txBody>
      </p:sp>
    </p:spTree>
    <p:extLst>
      <p:ext uri="{BB962C8B-B14F-4D97-AF65-F5344CB8AC3E}">
        <p14:creationId xmlns:p14="http://schemas.microsoft.com/office/powerpoint/2010/main" val="8685072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77190" y="1825625"/>
            <a:ext cx="233172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2777490" y="1825625"/>
            <a:ext cx="233172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8B84222-5E79-4133-901B-C4054EDD8A5D}" type="datetimeFigureOut">
              <a:rPr lang="en-US" smtClean="0"/>
              <a:t>9/15/2025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557C3C3-D67D-4041-95A5-D1425873669D}" type="slidenum">
              <a:rPr lang="en-US" smtClean="0"/>
              <a:t>‹#›</a:t>
            </a:fld>
            <a:endParaRPr lang="en-US"/>
          </a:p>
        </p:txBody>
      </p:sp>
    </p:spTree>
    <p:extLst>
      <p:ext uri="{BB962C8B-B14F-4D97-AF65-F5344CB8AC3E}">
        <p14:creationId xmlns:p14="http://schemas.microsoft.com/office/powerpoint/2010/main" val="29428559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77905" y="365127"/>
            <a:ext cx="473202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377905" y="1681163"/>
            <a:ext cx="2321004" cy="823912"/>
          </a:xfrm>
        </p:spPr>
        <p:txBody>
          <a:bodyPr anchor="b"/>
          <a:lstStyle>
            <a:lvl1pPr marL="0" indent="0">
              <a:buNone/>
              <a:defRPr sz="1440" b="1"/>
            </a:lvl1pPr>
            <a:lvl2pPr marL="274320" indent="0">
              <a:buNone/>
              <a:defRPr sz="1200" b="1"/>
            </a:lvl2pPr>
            <a:lvl3pPr marL="548640" indent="0">
              <a:buNone/>
              <a:defRPr sz="1080" b="1"/>
            </a:lvl3pPr>
            <a:lvl4pPr marL="822960" indent="0">
              <a:buNone/>
              <a:defRPr sz="960" b="1"/>
            </a:lvl4pPr>
            <a:lvl5pPr marL="1097280" indent="0">
              <a:buNone/>
              <a:defRPr sz="960" b="1"/>
            </a:lvl5pPr>
            <a:lvl6pPr marL="1371600" indent="0">
              <a:buNone/>
              <a:defRPr sz="960" b="1"/>
            </a:lvl6pPr>
            <a:lvl7pPr marL="1645920" indent="0">
              <a:buNone/>
              <a:defRPr sz="960" b="1"/>
            </a:lvl7pPr>
            <a:lvl8pPr marL="1920240" indent="0">
              <a:buNone/>
              <a:defRPr sz="960" b="1"/>
            </a:lvl8pPr>
            <a:lvl9pPr marL="2194560" indent="0">
              <a:buNone/>
              <a:defRPr sz="960" b="1"/>
            </a:lvl9pPr>
          </a:lstStyle>
          <a:p>
            <a:pPr lvl="0"/>
            <a:r>
              <a:rPr lang="en-US"/>
              <a:t>Click to edit Master text styles</a:t>
            </a:r>
          </a:p>
        </p:txBody>
      </p:sp>
      <p:sp>
        <p:nvSpPr>
          <p:cNvPr id="4" name="Content Placeholder 3"/>
          <p:cNvSpPr>
            <a:spLocks noGrp="1"/>
          </p:cNvSpPr>
          <p:nvPr>
            <p:ph sz="half" idx="2"/>
          </p:nvPr>
        </p:nvSpPr>
        <p:spPr>
          <a:xfrm>
            <a:off x="377905" y="2505075"/>
            <a:ext cx="2321004"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2777490" y="1681163"/>
            <a:ext cx="2332435" cy="823912"/>
          </a:xfrm>
        </p:spPr>
        <p:txBody>
          <a:bodyPr anchor="b"/>
          <a:lstStyle>
            <a:lvl1pPr marL="0" indent="0">
              <a:buNone/>
              <a:defRPr sz="1440" b="1"/>
            </a:lvl1pPr>
            <a:lvl2pPr marL="274320" indent="0">
              <a:buNone/>
              <a:defRPr sz="1200" b="1"/>
            </a:lvl2pPr>
            <a:lvl3pPr marL="548640" indent="0">
              <a:buNone/>
              <a:defRPr sz="1080" b="1"/>
            </a:lvl3pPr>
            <a:lvl4pPr marL="822960" indent="0">
              <a:buNone/>
              <a:defRPr sz="960" b="1"/>
            </a:lvl4pPr>
            <a:lvl5pPr marL="1097280" indent="0">
              <a:buNone/>
              <a:defRPr sz="960" b="1"/>
            </a:lvl5pPr>
            <a:lvl6pPr marL="1371600" indent="0">
              <a:buNone/>
              <a:defRPr sz="960" b="1"/>
            </a:lvl6pPr>
            <a:lvl7pPr marL="1645920" indent="0">
              <a:buNone/>
              <a:defRPr sz="960" b="1"/>
            </a:lvl7pPr>
            <a:lvl8pPr marL="1920240" indent="0">
              <a:buNone/>
              <a:defRPr sz="960" b="1"/>
            </a:lvl8pPr>
            <a:lvl9pPr marL="2194560" indent="0">
              <a:buNone/>
              <a:defRPr sz="960" b="1"/>
            </a:lvl9pPr>
          </a:lstStyle>
          <a:p>
            <a:pPr lvl="0"/>
            <a:r>
              <a:rPr lang="en-US"/>
              <a:t>Click to edit Master text styles</a:t>
            </a:r>
          </a:p>
        </p:txBody>
      </p:sp>
      <p:sp>
        <p:nvSpPr>
          <p:cNvPr id="6" name="Content Placeholder 5"/>
          <p:cNvSpPr>
            <a:spLocks noGrp="1"/>
          </p:cNvSpPr>
          <p:nvPr>
            <p:ph sz="quarter" idx="4"/>
          </p:nvPr>
        </p:nvSpPr>
        <p:spPr>
          <a:xfrm>
            <a:off x="2777490" y="2505075"/>
            <a:ext cx="2332435"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8B84222-5E79-4133-901B-C4054EDD8A5D}" type="datetimeFigureOut">
              <a:rPr lang="en-US" smtClean="0"/>
              <a:t>9/15/2025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557C3C3-D67D-4041-95A5-D1425873669D}" type="slidenum">
              <a:rPr lang="en-US" smtClean="0"/>
              <a:t>‹#›</a:t>
            </a:fld>
            <a:endParaRPr lang="en-US"/>
          </a:p>
        </p:txBody>
      </p:sp>
    </p:spTree>
    <p:extLst>
      <p:ext uri="{BB962C8B-B14F-4D97-AF65-F5344CB8AC3E}">
        <p14:creationId xmlns:p14="http://schemas.microsoft.com/office/powerpoint/2010/main" val="32884217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8B84222-5E79-4133-901B-C4054EDD8A5D}" type="datetimeFigureOut">
              <a:rPr lang="en-US" smtClean="0"/>
              <a:t>9/15/2025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557C3C3-D67D-4041-95A5-D1425873669D}" type="slidenum">
              <a:rPr lang="en-US" smtClean="0"/>
              <a:t>‹#›</a:t>
            </a:fld>
            <a:endParaRPr lang="en-US"/>
          </a:p>
        </p:txBody>
      </p:sp>
    </p:spTree>
    <p:extLst>
      <p:ext uri="{BB962C8B-B14F-4D97-AF65-F5344CB8AC3E}">
        <p14:creationId xmlns:p14="http://schemas.microsoft.com/office/powerpoint/2010/main" val="14655137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8B84222-5E79-4133-901B-C4054EDD8A5D}" type="datetimeFigureOut">
              <a:rPr lang="en-US" smtClean="0"/>
              <a:t>9/15/2025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557C3C3-D67D-4041-95A5-D1425873669D}" type="slidenum">
              <a:rPr lang="en-US" smtClean="0"/>
              <a:t>‹#›</a:t>
            </a:fld>
            <a:endParaRPr lang="en-US"/>
          </a:p>
        </p:txBody>
      </p:sp>
    </p:spTree>
    <p:extLst>
      <p:ext uri="{BB962C8B-B14F-4D97-AF65-F5344CB8AC3E}">
        <p14:creationId xmlns:p14="http://schemas.microsoft.com/office/powerpoint/2010/main" val="6861771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77905" y="457200"/>
            <a:ext cx="1769507" cy="1600200"/>
          </a:xfrm>
        </p:spPr>
        <p:txBody>
          <a:bodyPr anchor="b"/>
          <a:lstStyle>
            <a:lvl1pPr>
              <a:defRPr sz="1920"/>
            </a:lvl1pPr>
          </a:lstStyle>
          <a:p>
            <a:r>
              <a:rPr lang="en-US"/>
              <a:t>Click to edit Master title style</a:t>
            </a:r>
            <a:endParaRPr lang="en-US" dirty="0"/>
          </a:p>
        </p:txBody>
      </p:sp>
      <p:sp>
        <p:nvSpPr>
          <p:cNvPr id="3" name="Content Placeholder 2"/>
          <p:cNvSpPr>
            <a:spLocks noGrp="1"/>
          </p:cNvSpPr>
          <p:nvPr>
            <p:ph idx="1"/>
          </p:nvPr>
        </p:nvSpPr>
        <p:spPr>
          <a:xfrm>
            <a:off x="2332435" y="987427"/>
            <a:ext cx="2777490" cy="4873625"/>
          </a:xfrm>
        </p:spPr>
        <p:txBody>
          <a:bodyPr/>
          <a:lstStyle>
            <a:lvl1pPr>
              <a:defRPr sz="1920"/>
            </a:lvl1pPr>
            <a:lvl2pPr>
              <a:defRPr sz="1680"/>
            </a:lvl2pPr>
            <a:lvl3pPr>
              <a:defRPr sz="144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77905" y="2057400"/>
            <a:ext cx="1769507" cy="3811588"/>
          </a:xfrm>
        </p:spPr>
        <p:txBody>
          <a:bodyPr/>
          <a:lstStyle>
            <a:lvl1pPr marL="0" indent="0">
              <a:buNone/>
              <a:defRPr sz="960"/>
            </a:lvl1pPr>
            <a:lvl2pPr marL="274320" indent="0">
              <a:buNone/>
              <a:defRPr sz="840"/>
            </a:lvl2pPr>
            <a:lvl3pPr marL="548640" indent="0">
              <a:buNone/>
              <a:defRPr sz="720"/>
            </a:lvl3pPr>
            <a:lvl4pPr marL="822960" indent="0">
              <a:buNone/>
              <a:defRPr sz="600"/>
            </a:lvl4pPr>
            <a:lvl5pPr marL="1097280" indent="0">
              <a:buNone/>
              <a:defRPr sz="600"/>
            </a:lvl5pPr>
            <a:lvl6pPr marL="1371600" indent="0">
              <a:buNone/>
              <a:defRPr sz="600"/>
            </a:lvl6pPr>
            <a:lvl7pPr marL="1645920" indent="0">
              <a:buNone/>
              <a:defRPr sz="600"/>
            </a:lvl7pPr>
            <a:lvl8pPr marL="1920240" indent="0">
              <a:buNone/>
              <a:defRPr sz="600"/>
            </a:lvl8pPr>
            <a:lvl9pPr marL="2194560"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A8B84222-5E79-4133-901B-C4054EDD8A5D}" type="datetimeFigureOut">
              <a:rPr lang="en-US" smtClean="0"/>
              <a:t>9/15/2025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557C3C3-D67D-4041-95A5-D1425873669D}" type="slidenum">
              <a:rPr lang="en-US" smtClean="0"/>
              <a:t>‹#›</a:t>
            </a:fld>
            <a:endParaRPr lang="en-US"/>
          </a:p>
        </p:txBody>
      </p:sp>
    </p:spTree>
    <p:extLst>
      <p:ext uri="{BB962C8B-B14F-4D97-AF65-F5344CB8AC3E}">
        <p14:creationId xmlns:p14="http://schemas.microsoft.com/office/powerpoint/2010/main" val="19743415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77905" y="457200"/>
            <a:ext cx="1769507" cy="1600200"/>
          </a:xfrm>
        </p:spPr>
        <p:txBody>
          <a:bodyPr anchor="b"/>
          <a:lstStyle>
            <a:lvl1pPr>
              <a:defRPr sz="1920"/>
            </a:lvl1pPr>
          </a:lstStyle>
          <a:p>
            <a:r>
              <a:rPr lang="en-US"/>
              <a:t>Click to edit Master title style</a:t>
            </a:r>
            <a:endParaRPr lang="en-US" dirty="0"/>
          </a:p>
        </p:txBody>
      </p:sp>
      <p:sp>
        <p:nvSpPr>
          <p:cNvPr id="3" name="Picture Placeholder 2"/>
          <p:cNvSpPr>
            <a:spLocks noGrp="1" noChangeAspect="1"/>
          </p:cNvSpPr>
          <p:nvPr>
            <p:ph type="pic" idx="1"/>
          </p:nvPr>
        </p:nvSpPr>
        <p:spPr>
          <a:xfrm>
            <a:off x="2332435" y="987427"/>
            <a:ext cx="2777490" cy="4873625"/>
          </a:xfrm>
        </p:spPr>
        <p:txBody>
          <a:bodyPr anchor="t"/>
          <a:lstStyle>
            <a:lvl1pPr marL="0" indent="0">
              <a:buNone/>
              <a:defRPr sz="1920"/>
            </a:lvl1pPr>
            <a:lvl2pPr marL="274320" indent="0">
              <a:buNone/>
              <a:defRPr sz="1680"/>
            </a:lvl2pPr>
            <a:lvl3pPr marL="548640" indent="0">
              <a:buNone/>
              <a:defRPr sz="1440"/>
            </a:lvl3pPr>
            <a:lvl4pPr marL="822960" indent="0">
              <a:buNone/>
              <a:defRPr sz="1200"/>
            </a:lvl4pPr>
            <a:lvl5pPr marL="1097280" indent="0">
              <a:buNone/>
              <a:defRPr sz="1200"/>
            </a:lvl5pPr>
            <a:lvl6pPr marL="1371600" indent="0">
              <a:buNone/>
              <a:defRPr sz="1200"/>
            </a:lvl6pPr>
            <a:lvl7pPr marL="1645920" indent="0">
              <a:buNone/>
              <a:defRPr sz="1200"/>
            </a:lvl7pPr>
            <a:lvl8pPr marL="1920240" indent="0">
              <a:buNone/>
              <a:defRPr sz="1200"/>
            </a:lvl8pPr>
            <a:lvl9pPr marL="2194560" indent="0">
              <a:buNone/>
              <a:defRPr sz="1200"/>
            </a:lvl9pPr>
          </a:lstStyle>
          <a:p>
            <a:r>
              <a:rPr lang="en-US"/>
              <a:t>Click icon to add picture</a:t>
            </a:r>
            <a:endParaRPr lang="en-US" dirty="0"/>
          </a:p>
        </p:txBody>
      </p:sp>
      <p:sp>
        <p:nvSpPr>
          <p:cNvPr id="4" name="Text Placeholder 3"/>
          <p:cNvSpPr>
            <a:spLocks noGrp="1"/>
          </p:cNvSpPr>
          <p:nvPr>
            <p:ph type="body" sz="half" idx="2"/>
          </p:nvPr>
        </p:nvSpPr>
        <p:spPr>
          <a:xfrm>
            <a:off x="377905" y="2057400"/>
            <a:ext cx="1769507" cy="3811588"/>
          </a:xfrm>
        </p:spPr>
        <p:txBody>
          <a:bodyPr/>
          <a:lstStyle>
            <a:lvl1pPr marL="0" indent="0">
              <a:buNone/>
              <a:defRPr sz="960"/>
            </a:lvl1pPr>
            <a:lvl2pPr marL="274320" indent="0">
              <a:buNone/>
              <a:defRPr sz="840"/>
            </a:lvl2pPr>
            <a:lvl3pPr marL="548640" indent="0">
              <a:buNone/>
              <a:defRPr sz="720"/>
            </a:lvl3pPr>
            <a:lvl4pPr marL="822960" indent="0">
              <a:buNone/>
              <a:defRPr sz="600"/>
            </a:lvl4pPr>
            <a:lvl5pPr marL="1097280" indent="0">
              <a:buNone/>
              <a:defRPr sz="600"/>
            </a:lvl5pPr>
            <a:lvl6pPr marL="1371600" indent="0">
              <a:buNone/>
              <a:defRPr sz="600"/>
            </a:lvl6pPr>
            <a:lvl7pPr marL="1645920" indent="0">
              <a:buNone/>
              <a:defRPr sz="600"/>
            </a:lvl7pPr>
            <a:lvl8pPr marL="1920240" indent="0">
              <a:buNone/>
              <a:defRPr sz="600"/>
            </a:lvl8pPr>
            <a:lvl9pPr marL="2194560"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A8B84222-5E79-4133-901B-C4054EDD8A5D}" type="datetimeFigureOut">
              <a:rPr lang="en-US" smtClean="0"/>
              <a:t>9/15/2025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557C3C3-D67D-4041-95A5-D1425873669D}" type="slidenum">
              <a:rPr lang="en-US" smtClean="0"/>
              <a:t>‹#›</a:t>
            </a:fld>
            <a:endParaRPr lang="en-US"/>
          </a:p>
        </p:txBody>
      </p:sp>
    </p:spTree>
    <p:extLst>
      <p:ext uri="{BB962C8B-B14F-4D97-AF65-F5344CB8AC3E}">
        <p14:creationId xmlns:p14="http://schemas.microsoft.com/office/powerpoint/2010/main" val="22129369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77190" y="365127"/>
            <a:ext cx="473202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377190" y="1825625"/>
            <a:ext cx="473202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377190" y="6356352"/>
            <a:ext cx="1234440" cy="365125"/>
          </a:xfrm>
          <a:prstGeom prst="rect">
            <a:avLst/>
          </a:prstGeom>
        </p:spPr>
        <p:txBody>
          <a:bodyPr vert="horz" lIns="91440" tIns="45720" rIns="91440" bIns="45720" rtlCol="0" anchor="ctr"/>
          <a:lstStyle>
            <a:lvl1pPr algn="l">
              <a:defRPr sz="720">
                <a:solidFill>
                  <a:schemeClr val="tx1">
                    <a:tint val="82000"/>
                  </a:schemeClr>
                </a:solidFill>
              </a:defRPr>
            </a:lvl1pPr>
          </a:lstStyle>
          <a:p>
            <a:fld id="{A8B84222-5E79-4133-901B-C4054EDD8A5D}" type="datetimeFigureOut">
              <a:rPr lang="en-US" smtClean="0"/>
              <a:t>9/15/2025</a:t>
            </a:fld>
            <a:endParaRPr lang="en-US"/>
          </a:p>
        </p:txBody>
      </p:sp>
      <p:sp>
        <p:nvSpPr>
          <p:cNvPr id="5" name="Footer Placeholder 4"/>
          <p:cNvSpPr>
            <a:spLocks noGrp="1"/>
          </p:cNvSpPr>
          <p:nvPr>
            <p:ph type="ftr" sz="quarter" idx="3"/>
          </p:nvPr>
        </p:nvSpPr>
        <p:spPr>
          <a:xfrm>
            <a:off x="1817370" y="6356352"/>
            <a:ext cx="1851660" cy="365125"/>
          </a:xfrm>
          <a:prstGeom prst="rect">
            <a:avLst/>
          </a:prstGeom>
        </p:spPr>
        <p:txBody>
          <a:bodyPr vert="horz" lIns="91440" tIns="45720" rIns="91440" bIns="45720" rtlCol="0" anchor="ctr"/>
          <a:lstStyle>
            <a:lvl1pPr algn="ctr">
              <a:defRPr sz="720">
                <a:solidFill>
                  <a:schemeClr val="tx1">
                    <a:tint val="82000"/>
                  </a:schemeClr>
                </a:solidFill>
              </a:defRPr>
            </a:lvl1pPr>
          </a:lstStyle>
          <a:p>
            <a:endParaRPr lang="en-US"/>
          </a:p>
        </p:txBody>
      </p:sp>
      <p:sp>
        <p:nvSpPr>
          <p:cNvPr id="6" name="Slide Number Placeholder 5"/>
          <p:cNvSpPr>
            <a:spLocks noGrp="1"/>
          </p:cNvSpPr>
          <p:nvPr>
            <p:ph type="sldNum" sz="quarter" idx="4"/>
          </p:nvPr>
        </p:nvSpPr>
        <p:spPr>
          <a:xfrm>
            <a:off x="3874770" y="6356352"/>
            <a:ext cx="1234440" cy="365125"/>
          </a:xfrm>
          <a:prstGeom prst="rect">
            <a:avLst/>
          </a:prstGeom>
        </p:spPr>
        <p:txBody>
          <a:bodyPr vert="horz" lIns="91440" tIns="45720" rIns="91440" bIns="45720" rtlCol="0" anchor="ctr"/>
          <a:lstStyle>
            <a:lvl1pPr algn="r">
              <a:defRPr sz="720">
                <a:solidFill>
                  <a:schemeClr val="tx1">
                    <a:tint val="82000"/>
                  </a:schemeClr>
                </a:solidFill>
              </a:defRPr>
            </a:lvl1pPr>
          </a:lstStyle>
          <a:p>
            <a:fld id="{F557C3C3-D67D-4041-95A5-D1425873669D}" type="slidenum">
              <a:rPr lang="en-US" smtClean="0"/>
              <a:t>‹#›</a:t>
            </a:fld>
            <a:endParaRPr lang="en-US"/>
          </a:p>
        </p:txBody>
      </p:sp>
    </p:spTree>
    <p:extLst>
      <p:ext uri="{BB962C8B-B14F-4D97-AF65-F5344CB8AC3E}">
        <p14:creationId xmlns:p14="http://schemas.microsoft.com/office/powerpoint/2010/main" val="327608483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548640" rtl="0" eaLnBrk="1" latinLnBrk="0" hangingPunct="1">
        <a:lnSpc>
          <a:spcPct val="90000"/>
        </a:lnSpc>
        <a:spcBef>
          <a:spcPct val="0"/>
        </a:spcBef>
        <a:buNone/>
        <a:defRPr sz="2640" kern="1200">
          <a:solidFill>
            <a:schemeClr val="tx1"/>
          </a:solidFill>
          <a:latin typeface="+mj-lt"/>
          <a:ea typeface="+mj-ea"/>
          <a:cs typeface="+mj-cs"/>
        </a:defRPr>
      </a:lvl1pPr>
    </p:titleStyle>
    <p:bodyStyle>
      <a:lvl1pPr marL="137160" indent="-137160" algn="l" defTabSz="548640" rtl="0" eaLnBrk="1" latinLnBrk="0" hangingPunct="1">
        <a:lnSpc>
          <a:spcPct val="90000"/>
        </a:lnSpc>
        <a:spcBef>
          <a:spcPts val="600"/>
        </a:spcBef>
        <a:buFont typeface="Arial" panose="020B0604020202020204" pitchFamily="34" charset="0"/>
        <a:buChar char="•"/>
        <a:defRPr sz="1680" kern="1200">
          <a:solidFill>
            <a:schemeClr val="tx1"/>
          </a:solidFill>
          <a:latin typeface="+mn-lt"/>
          <a:ea typeface="+mn-ea"/>
          <a:cs typeface="+mn-cs"/>
        </a:defRPr>
      </a:lvl1pPr>
      <a:lvl2pPr marL="411480" indent="-137160" algn="l" defTabSz="548640" rtl="0" eaLnBrk="1" latinLnBrk="0" hangingPunct="1">
        <a:lnSpc>
          <a:spcPct val="90000"/>
        </a:lnSpc>
        <a:spcBef>
          <a:spcPts val="300"/>
        </a:spcBef>
        <a:buFont typeface="Arial" panose="020B0604020202020204" pitchFamily="34" charset="0"/>
        <a:buChar char="•"/>
        <a:defRPr sz="1440" kern="1200">
          <a:solidFill>
            <a:schemeClr val="tx1"/>
          </a:solidFill>
          <a:latin typeface="+mn-lt"/>
          <a:ea typeface="+mn-ea"/>
          <a:cs typeface="+mn-cs"/>
        </a:defRPr>
      </a:lvl2pPr>
      <a:lvl3pPr marL="685800" indent="-137160" algn="l" defTabSz="548640" rtl="0" eaLnBrk="1" latinLnBrk="0" hangingPunct="1">
        <a:lnSpc>
          <a:spcPct val="90000"/>
        </a:lnSpc>
        <a:spcBef>
          <a:spcPts val="300"/>
        </a:spcBef>
        <a:buFont typeface="Arial" panose="020B0604020202020204" pitchFamily="34" charset="0"/>
        <a:buChar char="•"/>
        <a:defRPr sz="1200" kern="1200">
          <a:solidFill>
            <a:schemeClr val="tx1"/>
          </a:solidFill>
          <a:latin typeface="+mn-lt"/>
          <a:ea typeface="+mn-ea"/>
          <a:cs typeface="+mn-cs"/>
        </a:defRPr>
      </a:lvl3pPr>
      <a:lvl4pPr marL="960120" indent="-137160" algn="l" defTabSz="548640" rtl="0" eaLnBrk="1" latinLnBrk="0" hangingPunct="1">
        <a:lnSpc>
          <a:spcPct val="90000"/>
        </a:lnSpc>
        <a:spcBef>
          <a:spcPts val="300"/>
        </a:spcBef>
        <a:buFont typeface="Arial" panose="020B0604020202020204" pitchFamily="34" charset="0"/>
        <a:buChar char="•"/>
        <a:defRPr sz="1080" kern="1200">
          <a:solidFill>
            <a:schemeClr val="tx1"/>
          </a:solidFill>
          <a:latin typeface="+mn-lt"/>
          <a:ea typeface="+mn-ea"/>
          <a:cs typeface="+mn-cs"/>
        </a:defRPr>
      </a:lvl4pPr>
      <a:lvl5pPr marL="1234440" indent="-137160" algn="l" defTabSz="548640" rtl="0" eaLnBrk="1" latinLnBrk="0" hangingPunct="1">
        <a:lnSpc>
          <a:spcPct val="90000"/>
        </a:lnSpc>
        <a:spcBef>
          <a:spcPts val="300"/>
        </a:spcBef>
        <a:buFont typeface="Arial" panose="020B0604020202020204" pitchFamily="34" charset="0"/>
        <a:buChar char="•"/>
        <a:defRPr sz="1080" kern="1200">
          <a:solidFill>
            <a:schemeClr val="tx1"/>
          </a:solidFill>
          <a:latin typeface="+mn-lt"/>
          <a:ea typeface="+mn-ea"/>
          <a:cs typeface="+mn-cs"/>
        </a:defRPr>
      </a:lvl5pPr>
      <a:lvl6pPr marL="1508760" indent="-137160" algn="l" defTabSz="548640" rtl="0" eaLnBrk="1" latinLnBrk="0" hangingPunct="1">
        <a:lnSpc>
          <a:spcPct val="90000"/>
        </a:lnSpc>
        <a:spcBef>
          <a:spcPts val="300"/>
        </a:spcBef>
        <a:buFont typeface="Arial" panose="020B0604020202020204" pitchFamily="34" charset="0"/>
        <a:buChar char="•"/>
        <a:defRPr sz="1080" kern="1200">
          <a:solidFill>
            <a:schemeClr val="tx1"/>
          </a:solidFill>
          <a:latin typeface="+mn-lt"/>
          <a:ea typeface="+mn-ea"/>
          <a:cs typeface="+mn-cs"/>
        </a:defRPr>
      </a:lvl6pPr>
      <a:lvl7pPr marL="1783080" indent="-137160" algn="l" defTabSz="548640" rtl="0" eaLnBrk="1" latinLnBrk="0" hangingPunct="1">
        <a:lnSpc>
          <a:spcPct val="90000"/>
        </a:lnSpc>
        <a:spcBef>
          <a:spcPts val="300"/>
        </a:spcBef>
        <a:buFont typeface="Arial" panose="020B0604020202020204" pitchFamily="34" charset="0"/>
        <a:buChar char="•"/>
        <a:defRPr sz="1080" kern="1200">
          <a:solidFill>
            <a:schemeClr val="tx1"/>
          </a:solidFill>
          <a:latin typeface="+mn-lt"/>
          <a:ea typeface="+mn-ea"/>
          <a:cs typeface="+mn-cs"/>
        </a:defRPr>
      </a:lvl7pPr>
      <a:lvl8pPr marL="2057400" indent="-137160" algn="l" defTabSz="548640" rtl="0" eaLnBrk="1" latinLnBrk="0" hangingPunct="1">
        <a:lnSpc>
          <a:spcPct val="90000"/>
        </a:lnSpc>
        <a:spcBef>
          <a:spcPts val="300"/>
        </a:spcBef>
        <a:buFont typeface="Arial" panose="020B0604020202020204" pitchFamily="34" charset="0"/>
        <a:buChar char="•"/>
        <a:defRPr sz="1080" kern="1200">
          <a:solidFill>
            <a:schemeClr val="tx1"/>
          </a:solidFill>
          <a:latin typeface="+mn-lt"/>
          <a:ea typeface="+mn-ea"/>
          <a:cs typeface="+mn-cs"/>
        </a:defRPr>
      </a:lvl8pPr>
      <a:lvl9pPr marL="2331720" indent="-137160" algn="l" defTabSz="548640" rtl="0" eaLnBrk="1" latinLnBrk="0" hangingPunct="1">
        <a:lnSpc>
          <a:spcPct val="90000"/>
        </a:lnSpc>
        <a:spcBef>
          <a:spcPts val="300"/>
        </a:spcBef>
        <a:buFont typeface="Arial" panose="020B0604020202020204" pitchFamily="34" charset="0"/>
        <a:buChar char="•"/>
        <a:defRPr sz="1080" kern="1200">
          <a:solidFill>
            <a:schemeClr val="tx1"/>
          </a:solidFill>
          <a:latin typeface="+mn-lt"/>
          <a:ea typeface="+mn-ea"/>
          <a:cs typeface="+mn-cs"/>
        </a:defRPr>
      </a:lvl9pPr>
    </p:bodyStyle>
    <p:otherStyle>
      <a:defPPr>
        <a:defRPr lang="en-US"/>
      </a:defPPr>
      <a:lvl1pPr marL="0" algn="l" defTabSz="548640" rtl="0" eaLnBrk="1" latinLnBrk="0" hangingPunct="1">
        <a:defRPr sz="1080" kern="1200">
          <a:solidFill>
            <a:schemeClr val="tx1"/>
          </a:solidFill>
          <a:latin typeface="+mn-lt"/>
          <a:ea typeface="+mn-ea"/>
          <a:cs typeface="+mn-cs"/>
        </a:defRPr>
      </a:lvl1pPr>
      <a:lvl2pPr marL="274320" algn="l" defTabSz="548640" rtl="0" eaLnBrk="1" latinLnBrk="0" hangingPunct="1">
        <a:defRPr sz="1080" kern="1200">
          <a:solidFill>
            <a:schemeClr val="tx1"/>
          </a:solidFill>
          <a:latin typeface="+mn-lt"/>
          <a:ea typeface="+mn-ea"/>
          <a:cs typeface="+mn-cs"/>
        </a:defRPr>
      </a:lvl2pPr>
      <a:lvl3pPr marL="548640" algn="l" defTabSz="548640" rtl="0" eaLnBrk="1" latinLnBrk="0" hangingPunct="1">
        <a:defRPr sz="1080" kern="1200">
          <a:solidFill>
            <a:schemeClr val="tx1"/>
          </a:solidFill>
          <a:latin typeface="+mn-lt"/>
          <a:ea typeface="+mn-ea"/>
          <a:cs typeface="+mn-cs"/>
        </a:defRPr>
      </a:lvl3pPr>
      <a:lvl4pPr marL="822960" algn="l" defTabSz="548640" rtl="0" eaLnBrk="1" latinLnBrk="0" hangingPunct="1">
        <a:defRPr sz="1080" kern="1200">
          <a:solidFill>
            <a:schemeClr val="tx1"/>
          </a:solidFill>
          <a:latin typeface="+mn-lt"/>
          <a:ea typeface="+mn-ea"/>
          <a:cs typeface="+mn-cs"/>
        </a:defRPr>
      </a:lvl4pPr>
      <a:lvl5pPr marL="1097280" algn="l" defTabSz="548640" rtl="0" eaLnBrk="1" latinLnBrk="0" hangingPunct="1">
        <a:defRPr sz="1080" kern="1200">
          <a:solidFill>
            <a:schemeClr val="tx1"/>
          </a:solidFill>
          <a:latin typeface="+mn-lt"/>
          <a:ea typeface="+mn-ea"/>
          <a:cs typeface="+mn-cs"/>
        </a:defRPr>
      </a:lvl5pPr>
      <a:lvl6pPr marL="1371600" algn="l" defTabSz="548640" rtl="0" eaLnBrk="1" latinLnBrk="0" hangingPunct="1">
        <a:defRPr sz="1080" kern="1200">
          <a:solidFill>
            <a:schemeClr val="tx1"/>
          </a:solidFill>
          <a:latin typeface="+mn-lt"/>
          <a:ea typeface="+mn-ea"/>
          <a:cs typeface="+mn-cs"/>
        </a:defRPr>
      </a:lvl6pPr>
      <a:lvl7pPr marL="1645920" algn="l" defTabSz="548640" rtl="0" eaLnBrk="1" latinLnBrk="0" hangingPunct="1">
        <a:defRPr sz="1080" kern="1200">
          <a:solidFill>
            <a:schemeClr val="tx1"/>
          </a:solidFill>
          <a:latin typeface="+mn-lt"/>
          <a:ea typeface="+mn-ea"/>
          <a:cs typeface="+mn-cs"/>
        </a:defRPr>
      </a:lvl7pPr>
      <a:lvl8pPr marL="1920240" algn="l" defTabSz="548640" rtl="0" eaLnBrk="1" latinLnBrk="0" hangingPunct="1">
        <a:defRPr sz="1080" kern="1200">
          <a:solidFill>
            <a:schemeClr val="tx1"/>
          </a:solidFill>
          <a:latin typeface="+mn-lt"/>
          <a:ea typeface="+mn-ea"/>
          <a:cs typeface="+mn-cs"/>
        </a:defRPr>
      </a:lvl8pPr>
      <a:lvl9pPr marL="2194560" algn="l" defTabSz="548640" rtl="0" eaLnBrk="1" latinLnBrk="0" hangingPunct="1">
        <a:defRPr sz="108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hyperlink" Target="https://pxhere.com/en/photo/544863" TargetMode="External"/><Relationship Id="rId5" Type="http://schemas.openxmlformats.org/officeDocument/2006/relationships/image" Target="../media/image2.jpeg"/><Relationship Id="rId4" Type="http://schemas.openxmlformats.org/officeDocument/2006/relationships/hyperlink" Target="https://www.flickr.com/photos/usfwsmtnprairie/32811663213/" TargetMode="External"/></Relationships>
</file>

<file path=ppt/slides/_rels/slide10.xml.rels><?xml version="1.0" encoding="UTF-8" standalone="yes"?>
<Relationships xmlns="http://schemas.openxmlformats.org/package/2006/relationships"><Relationship Id="rId8" Type="http://schemas.openxmlformats.org/officeDocument/2006/relationships/hyperlink" Target="https://www.health.state.mn.us/communities/opioids/data/nonfataldata.html" TargetMode="External"/><Relationship Id="rId13" Type="http://schemas.openxmlformats.org/officeDocument/2006/relationships/chart" Target="../charts/chart7.xml"/><Relationship Id="rId3" Type="http://schemas.openxmlformats.org/officeDocument/2006/relationships/image" Target="../media/image1.jpg"/><Relationship Id="rId7" Type="http://schemas.openxmlformats.org/officeDocument/2006/relationships/hyperlink" Target="https://education.mn.gov/MDE/dse/health/mss/" TargetMode="External"/><Relationship Id="rId12" Type="http://schemas.openxmlformats.org/officeDocument/2006/relationships/hyperlink" Target="https://www.cdc.gov/alcohol/underage-drinking/index.html"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7.png"/><Relationship Id="rId11" Type="http://schemas.openxmlformats.org/officeDocument/2006/relationships/hyperlink" Target="https://www.cdc.gov/youth-behavior/risk-behaviors/substance-use-among-youth.html" TargetMode="External"/><Relationship Id="rId5" Type="http://schemas.openxmlformats.org/officeDocument/2006/relationships/image" Target="../media/image16.png"/><Relationship Id="rId10" Type="http://schemas.openxmlformats.org/officeDocument/2006/relationships/hyperlink" Target="https://www.cdc.gov/cannabis/health-effects/cannabis-and-teens.html" TargetMode="External"/><Relationship Id="rId4" Type="http://schemas.openxmlformats.org/officeDocument/2006/relationships/hyperlink" Target="https://www.flickr.com/photos/usfwsmtnprairie/32811663213/" TargetMode="External"/><Relationship Id="rId9" Type="http://schemas.openxmlformats.org/officeDocument/2006/relationships/hyperlink" Target="https://www.cdc.gov/tobacco/e-cigarettes/protecting-youth.html" TargetMode="External"/></Relationships>
</file>

<file path=ppt/slides/_rels/slide11.xml.rels><?xml version="1.0" encoding="UTF-8" standalone="yes"?>
<Relationships xmlns="http://schemas.openxmlformats.org/package/2006/relationships"><Relationship Id="rId8" Type="http://schemas.openxmlformats.org/officeDocument/2006/relationships/hyperlink" Target="https://www.health.state.mn.us/data/mchs/surveys/brfss/index.html" TargetMode="External"/><Relationship Id="rId13" Type="http://schemas.openxmlformats.org/officeDocument/2006/relationships/hyperlink" Target="https://www.health.state.mn.us/communities/opioids/documents/2023prelimdatareport.pdf" TargetMode="External"/><Relationship Id="rId3" Type="http://schemas.openxmlformats.org/officeDocument/2006/relationships/image" Target="../media/image1.jpg"/><Relationship Id="rId7" Type="http://schemas.openxmlformats.org/officeDocument/2006/relationships/hyperlink" Target="https://www.cdc.gov/places/index.html" TargetMode="External"/><Relationship Id="rId12" Type="http://schemas.openxmlformats.org/officeDocument/2006/relationships/hyperlink" Target="https://mnehrconsortium.org/" TargetMode="External"/><Relationship Id="rId2" Type="http://schemas.openxmlformats.org/officeDocument/2006/relationships/notesSlide" Target="../notesSlides/notesSlide8.xml"/><Relationship Id="rId16"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image" Target="../media/image17.png"/><Relationship Id="rId11" Type="http://schemas.openxmlformats.org/officeDocument/2006/relationships/hyperlink" Target="https://www.cdc.gov/overdose-prevention/treatment/index.html" TargetMode="External"/><Relationship Id="rId5" Type="http://schemas.openxmlformats.org/officeDocument/2006/relationships/image" Target="../media/image16.png"/><Relationship Id="rId15" Type="http://schemas.openxmlformats.org/officeDocument/2006/relationships/chart" Target="../charts/chart9.xml"/><Relationship Id="rId10" Type="http://schemas.openxmlformats.org/officeDocument/2006/relationships/hyperlink" Target="https://www.cdc.gov/nchs/hus/sources-definitions/substance-use.htm" TargetMode="External"/><Relationship Id="rId4" Type="http://schemas.openxmlformats.org/officeDocument/2006/relationships/hyperlink" Target="https://www.flickr.com/photos/usfwsmtnprairie/32811663213/" TargetMode="External"/><Relationship Id="rId9" Type="http://schemas.openxmlformats.org/officeDocument/2006/relationships/hyperlink" Target="https://www.health.state.mn.us/communities/opioids/data/nonfataldata.html" TargetMode="External"/><Relationship Id="rId14" Type="http://schemas.openxmlformats.org/officeDocument/2006/relationships/chart" Target="../charts/chart8.xml"/></Relationships>
</file>

<file path=ppt/slides/_rels/slide12.xml.rels><?xml version="1.0" encoding="UTF-8" standalone="yes"?>
<Relationships xmlns="http://schemas.openxmlformats.org/package/2006/relationships"><Relationship Id="rId3" Type="http://schemas.openxmlformats.org/officeDocument/2006/relationships/hyperlink" Target="https://www.flickr.com/photos/usfwsmtnprairie/32811663213/" TargetMode="External"/><Relationship Id="rId2" Type="http://schemas.openxmlformats.org/officeDocument/2006/relationships/image" Target="../media/image1.jpg"/><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8" Type="http://schemas.openxmlformats.org/officeDocument/2006/relationships/hyperlink" Target="https://education.mn.gov/MDE/dse/health/mss/" TargetMode="External"/><Relationship Id="rId13" Type="http://schemas.openxmlformats.org/officeDocument/2006/relationships/hyperlink" Target="https://www.cdc.gov/alcohol/underage-drinking/index.html" TargetMode="External"/><Relationship Id="rId3" Type="http://schemas.openxmlformats.org/officeDocument/2006/relationships/image" Target="../media/image1.jpg"/><Relationship Id="rId7" Type="http://schemas.openxmlformats.org/officeDocument/2006/relationships/hyperlink" Target="https://pixabay.com/en/red-rose-flower-rosebush-petals-1177573/" TargetMode="External"/><Relationship Id="rId12" Type="http://schemas.openxmlformats.org/officeDocument/2006/relationships/hyperlink" Target="https://www.cdc.gov/youth-behavior/risk-behaviors/substance-use-among-youth.html"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2.jpg"/><Relationship Id="rId11" Type="http://schemas.openxmlformats.org/officeDocument/2006/relationships/hyperlink" Target="https://www.cdc.gov/cannabis/health-effects/cannabis-and-teens.html" TargetMode="External"/><Relationship Id="rId5" Type="http://schemas.openxmlformats.org/officeDocument/2006/relationships/chart" Target="../charts/chart10.xml"/><Relationship Id="rId10" Type="http://schemas.openxmlformats.org/officeDocument/2006/relationships/hyperlink" Target="https://www.cdc.gov/tobacco/e-cigarettes/protecting-youth.html" TargetMode="External"/><Relationship Id="rId4" Type="http://schemas.openxmlformats.org/officeDocument/2006/relationships/hyperlink" Target="https://www.flickr.com/photos/usfwsmtnprairie/32811663213/" TargetMode="External"/><Relationship Id="rId9" Type="http://schemas.openxmlformats.org/officeDocument/2006/relationships/hyperlink" Target="https://www.health.state.mn.us/communities/opioids/data/nonfataldata.html" TargetMode="External"/><Relationship Id="rId14" Type="http://schemas.openxmlformats.org/officeDocument/2006/relationships/image" Target="../media/image19.png"/></Relationships>
</file>

<file path=ppt/slides/_rels/slide14.xml.rels><?xml version="1.0" encoding="UTF-8" standalone="yes"?>
<Relationships xmlns="http://schemas.openxmlformats.org/package/2006/relationships"><Relationship Id="rId8" Type="http://schemas.openxmlformats.org/officeDocument/2006/relationships/hyperlink" Target="https://www.cdc.gov/nchs/hus/sources-definitions/substance-use.htm" TargetMode="External"/><Relationship Id="rId13" Type="http://schemas.openxmlformats.org/officeDocument/2006/relationships/image" Target="../media/image19.png"/><Relationship Id="rId3" Type="http://schemas.openxmlformats.org/officeDocument/2006/relationships/image" Target="../media/image1.jpg"/><Relationship Id="rId7" Type="http://schemas.openxmlformats.org/officeDocument/2006/relationships/hyperlink" Target="https://www.health.state.mn.us/communities/opioids/data/nonfataldata.html" TargetMode="External"/><Relationship Id="rId12" Type="http://schemas.openxmlformats.org/officeDocument/2006/relationships/chart" Target="../charts/chart11.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hyperlink" Target="https://www.health.state.mn.us/data/mchs/surveys/brfss/index.html" TargetMode="External"/><Relationship Id="rId11" Type="http://schemas.openxmlformats.org/officeDocument/2006/relationships/hyperlink" Target="https://www.health.state.mn.us/communities/opioids/documents/2023prelimdatareport.pdf" TargetMode="External"/><Relationship Id="rId5" Type="http://schemas.openxmlformats.org/officeDocument/2006/relationships/hyperlink" Target="https://www.cdc.gov/places/index.html" TargetMode="External"/><Relationship Id="rId10" Type="http://schemas.openxmlformats.org/officeDocument/2006/relationships/hyperlink" Target="https://mnehrconsortium.org/" TargetMode="External"/><Relationship Id="rId4" Type="http://schemas.openxmlformats.org/officeDocument/2006/relationships/hyperlink" Target="https://www.flickr.com/photos/usfwsmtnprairie/32811663213/" TargetMode="External"/><Relationship Id="rId9" Type="http://schemas.openxmlformats.org/officeDocument/2006/relationships/hyperlink" Target="https://www.cdc.gov/overdose-prevention/treatment/index.html" TargetMode="External"/></Relationships>
</file>

<file path=ppt/slides/_rels/slide15.xml.rels><?xml version="1.0" encoding="UTF-8" standalone="yes"?>
<Relationships xmlns="http://schemas.openxmlformats.org/package/2006/relationships"><Relationship Id="rId8" Type="http://schemas.openxmlformats.org/officeDocument/2006/relationships/hyperlink" Target="https://www.cdc.gov/nchs/hus/sources-definitions/substance-use.htm" TargetMode="External"/><Relationship Id="rId3" Type="http://schemas.openxmlformats.org/officeDocument/2006/relationships/image" Target="../media/image1.jpg"/><Relationship Id="rId7" Type="http://schemas.openxmlformats.org/officeDocument/2006/relationships/hyperlink" Target="https://www.health.state.mn.us/communities/opioids/data/nonfataldata.html" TargetMode="External"/><Relationship Id="rId12"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hyperlink" Target="https://www.health.state.mn.us/data/mchs/surveys/brfss/index.html" TargetMode="External"/><Relationship Id="rId11" Type="http://schemas.openxmlformats.org/officeDocument/2006/relationships/hyperlink" Target="https://www.health.state.mn.us/communities/opioids/documents/2023prelimdatareport.pdf" TargetMode="External"/><Relationship Id="rId5" Type="http://schemas.openxmlformats.org/officeDocument/2006/relationships/hyperlink" Target="https://www.cdc.gov/places/index.html" TargetMode="External"/><Relationship Id="rId10" Type="http://schemas.openxmlformats.org/officeDocument/2006/relationships/hyperlink" Target="https://mnehrconsortium.org/" TargetMode="External"/><Relationship Id="rId4" Type="http://schemas.openxmlformats.org/officeDocument/2006/relationships/hyperlink" Target="https://www.flickr.com/photos/usfwsmtnprairie/32811663213/" TargetMode="External"/><Relationship Id="rId9" Type="http://schemas.openxmlformats.org/officeDocument/2006/relationships/hyperlink" Target="https://www.cdc.gov/overdose-prevention/treatment/index.html"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www.flickr.com/photos/usfwsmtnprairie/32811663213/" TargetMode="External"/><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hyperlink" Target="https://www.flickr.com/photos/usfwsmtnprairie/32811663213/" TargetMode="External"/></Relationships>
</file>

<file path=ppt/slides/_rels/slide2.xml.rels><?xml version="1.0" encoding="UTF-8" standalone="yes"?>
<Relationships xmlns="http://schemas.openxmlformats.org/package/2006/relationships"><Relationship Id="rId8" Type="http://schemas.openxmlformats.org/officeDocument/2006/relationships/hyperlink" Target="https://svgsilh.com/image/1793994.html" TargetMode="External"/><Relationship Id="rId3" Type="http://schemas.openxmlformats.org/officeDocument/2006/relationships/hyperlink" Target="https://www.flickr.com/photos/usfwsmtnprairie/32811663213/" TargetMode="External"/><Relationship Id="rId7" Type="http://schemas.openxmlformats.org/officeDocument/2006/relationships/image" Target="../media/image5.svg"/><Relationship Id="rId2" Type="http://schemas.openxmlformats.org/officeDocument/2006/relationships/image" Target="../media/image1.jp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hyperlink" Target="http://megabacau.blogspot.com/2016/06/un-nou-proiect-pentru-adolescenti-si.html" TargetMode="External"/><Relationship Id="rId10" Type="http://schemas.openxmlformats.org/officeDocument/2006/relationships/hyperlink" Target="https://www.samhsa.gov/sites/default/files/20190718-samhsa-risk-protective-factors.pdf" TargetMode="External"/><Relationship Id="rId4" Type="http://schemas.openxmlformats.org/officeDocument/2006/relationships/image" Target="../media/image3.png"/><Relationship Id="rId9" Type="http://schemas.openxmlformats.org/officeDocument/2006/relationships/hyperlink" Target="https://www.cdc.gov/cannabis/media/pdfs/2024/05/PODAT-InBrief-Preventing-Drug-Use-Child-Adolescents-FINAL.pdf"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hyperlink" Target="https://mn.gov/ocm/assets/chronic-pain-report_tcm1202-667592.pdf" TargetMode="External"/><Relationship Id="rId4" Type="http://schemas.openxmlformats.org/officeDocument/2006/relationships/hyperlink" Target="https://www.flickr.com/photos/usfwsmtnprairie/32811663213/"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hyperlink" Target="https://www.flickr.com/photos/usfwsmtnprairie/32811663213/"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www.flickr.com/photos/usfwsmtnprairie/32811663213/" TargetMode="External"/><Relationship Id="rId2" Type="http://schemas.openxmlformats.org/officeDocument/2006/relationships/image" Target="../media/image1.jpg"/><Relationship Id="rId1" Type="http://schemas.openxmlformats.org/officeDocument/2006/relationships/slideLayout" Target="../slideLayouts/slideLayout2.xml"/><Relationship Id="rId6" Type="http://schemas.openxmlformats.org/officeDocument/2006/relationships/hyperlink" Target="https://en.wikipedia.org/wiki/Minneiska_Township,_Wabasha_County,_Minnesota" TargetMode="External"/><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8" Type="http://schemas.openxmlformats.org/officeDocument/2006/relationships/hyperlink" Target="https://education.mn.gov/MDE/dse/health/mss/" TargetMode="External"/><Relationship Id="rId13" Type="http://schemas.openxmlformats.org/officeDocument/2006/relationships/hyperlink" Target="https://www.cdc.gov/alcohol/underage-drinking/index.html" TargetMode="External"/><Relationship Id="rId3" Type="http://schemas.openxmlformats.org/officeDocument/2006/relationships/image" Target="../media/image1.jpg"/><Relationship Id="rId7" Type="http://schemas.openxmlformats.org/officeDocument/2006/relationships/hyperlink" Target="https://openclipart.org/detail/37975/key-west---mallory---square-by-nkinkade-177732" TargetMode="External"/><Relationship Id="rId12" Type="http://schemas.openxmlformats.org/officeDocument/2006/relationships/hyperlink" Target="https://www.cdc.gov/youth-behavior/risk-behaviors/substance-use-among-youth.html"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1.png"/><Relationship Id="rId11" Type="http://schemas.openxmlformats.org/officeDocument/2006/relationships/hyperlink" Target="https://www.cdc.gov/cannabis/health-effects/cannabis-and-teens.html" TargetMode="External"/><Relationship Id="rId5" Type="http://schemas.openxmlformats.org/officeDocument/2006/relationships/image" Target="../media/image10.png"/><Relationship Id="rId10" Type="http://schemas.openxmlformats.org/officeDocument/2006/relationships/hyperlink" Target="https://www.cdc.gov/tobacco/e-cigarettes/protecting-youth.html" TargetMode="External"/><Relationship Id="rId4" Type="http://schemas.openxmlformats.org/officeDocument/2006/relationships/hyperlink" Target="https://www.flickr.com/photos/usfwsmtnprairie/32811663213/" TargetMode="External"/><Relationship Id="rId9" Type="http://schemas.openxmlformats.org/officeDocument/2006/relationships/hyperlink" Target="https://www.health.state.mn.us/communities/opioids/data/nonfataldata.html" TargetMode="External"/><Relationship Id="rId14" Type="http://schemas.openxmlformats.org/officeDocument/2006/relationships/chart" Target="../charts/chart1.xml"/></Relationships>
</file>

<file path=ppt/slides/_rels/slide7.xml.rels><?xml version="1.0" encoding="UTF-8" standalone="yes"?>
<Relationships xmlns="http://schemas.openxmlformats.org/package/2006/relationships"><Relationship Id="rId8" Type="http://schemas.openxmlformats.org/officeDocument/2006/relationships/hyperlink" Target="https://pixabay.com/fr/cercle-color%C3%A9-coop%C3%A9ration-1300241/" TargetMode="External"/><Relationship Id="rId13" Type="http://schemas.openxmlformats.org/officeDocument/2006/relationships/hyperlink" Target="https://www.cdc.gov/overdose-prevention/treatment/index.html" TargetMode="External"/><Relationship Id="rId3" Type="http://schemas.openxmlformats.org/officeDocument/2006/relationships/image" Target="../media/image1.jpg"/><Relationship Id="rId7" Type="http://schemas.openxmlformats.org/officeDocument/2006/relationships/image" Target="../media/image12.png"/><Relationship Id="rId12" Type="http://schemas.openxmlformats.org/officeDocument/2006/relationships/hyperlink" Target="https://www.cdc.gov/nchs/hus/sources-definitions/substance-use.htm" TargetMode="External"/><Relationship Id="rId2" Type="http://schemas.openxmlformats.org/officeDocument/2006/relationships/notesSlide" Target="../notesSlides/notesSlide5.xml"/><Relationship Id="rId16"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chart" Target="../charts/chart3.xml"/><Relationship Id="rId11" Type="http://schemas.openxmlformats.org/officeDocument/2006/relationships/hyperlink" Target="https://www.health.state.mn.us/communities/opioids/data/nonfataldata.html" TargetMode="External"/><Relationship Id="rId5" Type="http://schemas.openxmlformats.org/officeDocument/2006/relationships/chart" Target="../charts/chart2.xml"/><Relationship Id="rId15" Type="http://schemas.openxmlformats.org/officeDocument/2006/relationships/hyperlink" Target="https://www.health.state.mn.us/communities/opioids/documents/2023prelimdatareport.pdf" TargetMode="External"/><Relationship Id="rId10" Type="http://schemas.openxmlformats.org/officeDocument/2006/relationships/hyperlink" Target="https://www.health.state.mn.us/data/mchs/surveys/brfss/index.html" TargetMode="External"/><Relationship Id="rId4" Type="http://schemas.openxmlformats.org/officeDocument/2006/relationships/hyperlink" Target="https://www.flickr.com/photos/usfwsmtnprairie/32811663213/" TargetMode="External"/><Relationship Id="rId9" Type="http://schemas.openxmlformats.org/officeDocument/2006/relationships/hyperlink" Target="https://www.cdc.gov/places/index.html" TargetMode="External"/><Relationship Id="rId14" Type="http://schemas.openxmlformats.org/officeDocument/2006/relationships/hyperlink" Target="https://mnehrconsortium.org/" TargetMode="External"/></Relationships>
</file>

<file path=ppt/slides/_rels/slide8.xml.rels><?xml version="1.0" encoding="UTF-8" standalone="yes"?>
<Relationships xmlns="http://schemas.openxmlformats.org/package/2006/relationships"><Relationship Id="rId8" Type="http://schemas.openxmlformats.org/officeDocument/2006/relationships/hyperlink" Target="https://www.health.state.mn.us/communities/opioids/data/nonfataldata.html" TargetMode="External"/><Relationship Id="rId13" Type="http://schemas.openxmlformats.org/officeDocument/2006/relationships/image" Target="../media/image14.png"/><Relationship Id="rId3" Type="http://schemas.openxmlformats.org/officeDocument/2006/relationships/image" Target="../media/image1.jpg"/><Relationship Id="rId7" Type="http://schemas.openxmlformats.org/officeDocument/2006/relationships/hyperlink" Target="https://education.mn.gov/MDE/dse/health/mss/" TargetMode="External"/><Relationship Id="rId12" Type="http://schemas.openxmlformats.org/officeDocument/2006/relationships/hyperlink" Target="https://www.cdc.gov/alcohol/underage-drinking/index.html"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hyperlink" Target="https://pxhere.com/en/photo/1548433" TargetMode="External"/><Relationship Id="rId11" Type="http://schemas.openxmlformats.org/officeDocument/2006/relationships/hyperlink" Target="https://www.cdc.gov/youth-behavior/risk-behaviors/substance-use-among-youth.html" TargetMode="External"/><Relationship Id="rId5" Type="http://schemas.openxmlformats.org/officeDocument/2006/relationships/image" Target="../media/image13.jpeg"/><Relationship Id="rId10" Type="http://schemas.openxmlformats.org/officeDocument/2006/relationships/hyperlink" Target="https://www.cdc.gov/cannabis/health-effects/cannabis-and-teens.html" TargetMode="External"/><Relationship Id="rId4" Type="http://schemas.openxmlformats.org/officeDocument/2006/relationships/hyperlink" Target="https://www.flickr.com/photos/usfwsmtnprairie/32811663213/" TargetMode="External"/><Relationship Id="rId9" Type="http://schemas.openxmlformats.org/officeDocument/2006/relationships/hyperlink" Target="https://www.cdc.gov/tobacco/e-cigarettes/protecting-youth.html" TargetMode="External"/><Relationship Id="rId14" Type="http://schemas.openxmlformats.org/officeDocument/2006/relationships/chart" Target="../charts/chart4.xml"/></Relationships>
</file>

<file path=ppt/slides/_rels/slide9.xml.rels><?xml version="1.0" encoding="UTF-8" standalone="yes"?>
<Relationships xmlns="http://schemas.openxmlformats.org/package/2006/relationships"><Relationship Id="rId8" Type="http://schemas.openxmlformats.org/officeDocument/2006/relationships/hyperlink" Target="https://www.wallpaperflare.com/search?wallpaper=hikers" TargetMode="External"/><Relationship Id="rId13" Type="http://schemas.openxmlformats.org/officeDocument/2006/relationships/hyperlink" Target="https://www.cdc.gov/overdose-prevention/treatment/index.html" TargetMode="External"/><Relationship Id="rId3" Type="http://schemas.openxmlformats.org/officeDocument/2006/relationships/hyperlink" Target="https://www.flickr.com/photos/usfwsmtnprairie/32811663213/" TargetMode="External"/><Relationship Id="rId7" Type="http://schemas.openxmlformats.org/officeDocument/2006/relationships/image" Target="../media/image15.jpg"/><Relationship Id="rId12" Type="http://schemas.openxmlformats.org/officeDocument/2006/relationships/hyperlink" Target="https://www.cdc.gov/nchs/hus/sources-definitions/substance-use.htm" TargetMode="External"/><Relationship Id="rId2" Type="http://schemas.openxmlformats.org/officeDocument/2006/relationships/image" Target="../media/image1.jpg"/><Relationship Id="rId1" Type="http://schemas.openxmlformats.org/officeDocument/2006/relationships/slideLayout" Target="../slideLayouts/slideLayout2.xml"/><Relationship Id="rId6" Type="http://schemas.openxmlformats.org/officeDocument/2006/relationships/chart" Target="../charts/chart6.xml"/><Relationship Id="rId11" Type="http://schemas.openxmlformats.org/officeDocument/2006/relationships/hyperlink" Target="https://www.health.state.mn.us/communities/opioids/data/nonfataldata.html" TargetMode="External"/><Relationship Id="rId5" Type="http://schemas.openxmlformats.org/officeDocument/2006/relationships/chart" Target="../charts/chart5.xml"/><Relationship Id="rId15" Type="http://schemas.openxmlformats.org/officeDocument/2006/relationships/hyperlink" Target="https://www.health.state.mn.us/communities/opioids/documents/2023prelimdatareport.pdf" TargetMode="External"/><Relationship Id="rId10" Type="http://schemas.openxmlformats.org/officeDocument/2006/relationships/hyperlink" Target="https://www.health.state.mn.us/data/mchs/surveys/brfss/index.html" TargetMode="External"/><Relationship Id="rId4" Type="http://schemas.openxmlformats.org/officeDocument/2006/relationships/image" Target="../media/image14.png"/><Relationship Id="rId9" Type="http://schemas.openxmlformats.org/officeDocument/2006/relationships/hyperlink" Target="https://www.cdc.gov/places/index.html" TargetMode="External"/><Relationship Id="rId14" Type="http://schemas.openxmlformats.org/officeDocument/2006/relationships/hyperlink" Target="https://mnehrconsortium.or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696DFB-6492-89B7-6BCA-64E960F43DA8}"/>
            </a:ext>
          </a:extLst>
        </p:cNvPr>
        <p:cNvGrpSpPr/>
        <p:nvPr/>
      </p:nvGrpSpPr>
      <p:grpSpPr>
        <a:xfrm>
          <a:off x="0" y="0"/>
          <a:ext cx="0" cy="0"/>
          <a:chOff x="0" y="0"/>
          <a:chExt cx="0" cy="0"/>
        </a:xfrm>
      </p:grpSpPr>
      <p:pic>
        <p:nvPicPr>
          <p:cNvPr id="4" name="Picture 3" descr="A field of dry grass&#10;&#10;AI-generated content may be incorrect.">
            <a:extLst>
              <a:ext uri="{FF2B5EF4-FFF2-40B4-BE49-F238E27FC236}">
                <a16:creationId xmlns:a16="http://schemas.microsoft.com/office/drawing/2014/main" id="{79A384F2-F0A0-1BAD-529F-6F7BDCFA6D07}"/>
              </a:ext>
            </a:extLst>
          </p:cNvPr>
          <p:cNvPicPr>
            <a:picLocks noChangeAspect="1"/>
          </p:cNvPicPr>
          <p:nvPr/>
        </p:nvPicPr>
        <p:blipFill>
          <a:blip r:embed="rId3">
            <a:alphaModFix amt="50000"/>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0" y="-1"/>
            <a:ext cx="5486400" cy="956946"/>
          </a:xfrm>
          <a:prstGeom prst="rect">
            <a:avLst/>
          </a:prstGeom>
        </p:spPr>
      </p:pic>
      <p:sp>
        <p:nvSpPr>
          <p:cNvPr id="2" name="Title 1">
            <a:extLst>
              <a:ext uri="{FF2B5EF4-FFF2-40B4-BE49-F238E27FC236}">
                <a16:creationId xmlns:a16="http://schemas.microsoft.com/office/drawing/2014/main" id="{FC0879F4-9D20-1930-6446-E2E8F4038D29}"/>
              </a:ext>
            </a:extLst>
          </p:cNvPr>
          <p:cNvSpPr>
            <a:spLocks noGrp="1"/>
          </p:cNvSpPr>
          <p:nvPr>
            <p:ph type="title"/>
          </p:nvPr>
        </p:nvSpPr>
        <p:spPr>
          <a:xfrm>
            <a:off x="361949" y="148568"/>
            <a:ext cx="4732020" cy="842805"/>
          </a:xfrm>
        </p:spPr>
        <p:txBody>
          <a:bodyPr>
            <a:normAutofit fontScale="90000"/>
          </a:bodyPr>
          <a:lstStyle/>
          <a:p>
            <a:pPr algn="ctr"/>
            <a:r>
              <a:rPr lang="en-US" sz="2200" dirty="0">
                <a:latin typeface="Arial" panose="020B0604020202020204" pitchFamily="34" charset="0"/>
                <a:cs typeface="Arial" panose="020B0604020202020204" pitchFamily="34" charset="0"/>
              </a:rPr>
              <a:t>CSUP Needs Assessment</a:t>
            </a:r>
            <a:br>
              <a:rPr lang="en-US" sz="2800" dirty="0">
                <a:latin typeface="Arial" panose="020B0604020202020204" pitchFamily="34" charset="0"/>
                <a:cs typeface="Arial" panose="020B0604020202020204" pitchFamily="34" charset="0"/>
              </a:rPr>
            </a:br>
            <a:r>
              <a:rPr lang="en-US" sz="1200" b="1" dirty="0">
                <a:solidFill>
                  <a:schemeClr val="bg1"/>
                </a:solidFill>
                <a:latin typeface="Arial" panose="020B0604020202020204" pitchFamily="34" charset="0"/>
                <a:cs typeface="Arial" panose="020B0604020202020204" pitchFamily="34" charset="0"/>
              </a:rPr>
              <a:t>Substance Use Prevention Introduction  </a:t>
            </a:r>
            <a:br>
              <a:rPr lang="en-US" dirty="0">
                <a:solidFill>
                  <a:schemeClr val="bg1"/>
                </a:solidFill>
              </a:rPr>
            </a:br>
            <a:endParaRPr lang="en-US" dirty="0">
              <a:solidFill>
                <a:schemeClr val="bg1"/>
              </a:solidFill>
            </a:endParaRPr>
          </a:p>
        </p:txBody>
      </p:sp>
      <p:sp>
        <p:nvSpPr>
          <p:cNvPr id="3" name="Content Placeholder 2">
            <a:extLst>
              <a:ext uri="{FF2B5EF4-FFF2-40B4-BE49-F238E27FC236}">
                <a16:creationId xmlns:a16="http://schemas.microsoft.com/office/drawing/2014/main" id="{FB64FC8F-A46E-F49C-5C9B-AC349AC655D4}"/>
              </a:ext>
            </a:extLst>
          </p:cNvPr>
          <p:cNvSpPr>
            <a:spLocks noGrp="1"/>
          </p:cNvSpPr>
          <p:nvPr>
            <p:ph idx="1"/>
          </p:nvPr>
        </p:nvSpPr>
        <p:spPr>
          <a:xfrm>
            <a:off x="78377" y="1025801"/>
            <a:ext cx="5201141" cy="5087819"/>
          </a:xfrm>
        </p:spPr>
        <p:txBody>
          <a:bodyPr>
            <a:normAutofit fontScale="55000" lnSpcReduction="20000"/>
          </a:bodyPr>
          <a:lstStyle/>
          <a:p>
            <a:pPr marL="0" indent="0">
              <a:buNone/>
            </a:pPr>
            <a:r>
              <a:rPr lang="en-US" sz="1900" b="1" dirty="0">
                <a:solidFill>
                  <a:schemeClr val="accent1"/>
                </a:solidFill>
              </a:rPr>
              <a:t>What do we mean when we talk about Substance Use/Misuse Prevention?</a:t>
            </a:r>
          </a:p>
          <a:p>
            <a:r>
              <a:rPr lang="en-US" dirty="0"/>
              <a:t>Substance use and dependence considerably affects the quality of life of individuals, reduces life expectancy, results in high health care costs.</a:t>
            </a:r>
            <a:r>
              <a:rPr lang="en-US" sz="1800" kern="100" baseline="30000" dirty="0">
                <a:effectLst/>
                <a:latin typeface="Aptos" panose="020B0004020202020204" pitchFamily="34" charset="0"/>
                <a:ea typeface="Aptos" panose="020B0004020202020204" pitchFamily="34" charset="0"/>
                <a:cs typeface="Times New Roman" panose="02020603050405020304" pitchFamily="18" charset="0"/>
              </a:rPr>
              <a:t> 1</a:t>
            </a:r>
            <a:r>
              <a:rPr lang="en-US" dirty="0"/>
              <a:t> </a:t>
            </a:r>
          </a:p>
          <a:p>
            <a:r>
              <a:rPr lang="en-US" dirty="0"/>
              <a:t>Substance use takes a toll on individuals, families, and the community.</a:t>
            </a:r>
            <a:r>
              <a:rPr lang="en-US" sz="1800" kern="100" baseline="30000" dirty="0">
                <a:effectLst/>
                <a:latin typeface="Aptos" panose="020B0004020202020204" pitchFamily="34" charset="0"/>
                <a:ea typeface="Aptos" panose="020B0004020202020204" pitchFamily="34" charset="0"/>
                <a:cs typeface="Times New Roman" panose="02020603050405020304" pitchFamily="18" charset="0"/>
              </a:rPr>
              <a:t> 1</a:t>
            </a:r>
            <a:endParaRPr lang="en-US" dirty="0"/>
          </a:p>
          <a:p>
            <a:r>
              <a:rPr lang="en-US" dirty="0"/>
              <a:t>Substance use prevention involves more than reducing or stopping the use of substances such as alcohol, drugs, and tobacco.</a:t>
            </a:r>
            <a:r>
              <a:rPr lang="en-US" sz="1800" kern="100" baseline="30000" dirty="0">
                <a:effectLst/>
                <a:latin typeface="Aptos" panose="020B0004020202020204" pitchFamily="34" charset="0"/>
                <a:ea typeface="Aptos" panose="020B0004020202020204" pitchFamily="34" charset="0"/>
                <a:cs typeface="Times New Roman" panose="02020603050405020304" pitchFamily="18" charset="0"/>
              </a:rPr>
              <a:t> 1</a:t>
            </a:r>
            <a:endParaRPr lang="en-US" dirty="0"/>
          </a:p>
          <a:p>
            <a:pPr lvl="1"/>
            <a:r>
              <a:rPr lang="en-US" dirty="0"/>
              <a:t>It involves:</a:t>
            </a:r>
          </a:p>
          <a:p>
            <a:pPr lvl="2"/>
            <a:r>
              <a:rPr lang="en-US" b="1" dirty="0"/>
              <a:t>Decreasing and prevention of the consequences of substance use</a:t>
            </a:r>
            <a:r>
              <a:rPr lang="en-US" sz="1800" kern="100" baseline="30000" dirty="0">
                <a:effectLst/>
                <a:latin typeface="Aptos" panose="020B0004020202020204" pitchFamily="34" charset="0"/>
                <a:ea typeface="Aptos" panose="020B0004020202020204" pitchFamily="34" charset="0"/>
                <a:cs typeface="Times New Roman" panose="02020603050405020304" pitchFamily="18" charset="0"/>
              </a:rPr>
              <a:t>1</a:t>
            </a:r>
            <a:endParaRPr lang="en-US" b="1" dirty="0"/>
          </a:p>
          <a:p>
            <a:pPr lvl="2"/>
            <a:r>
              <a:rPr lang="en-US" b="1" dirty="0"/>
              <a:t>Building mental and emotional health of individuals to reduce the burden</a:t>
            </a:r>
            <a:r>
              <a:rPr lang="en-US" sz="1800" kern="100" baseline="30000" dirty="0">
                <a:effectLst/>
                <a:latin typeface="Aptos" panose="020B0004020202020204" pitchFamily="34" charset="0"/>
                <a:ea typeface="Aptos" panose="020B0004020202020204" pitchFamily="34" charset="0"/>
                <a:cs typeface="Times New Roman" panose="02020603050405020304" pitchFamily="18" charset="0"/>
              </a:rPr>
              <a:t>1</a:t>
            </a:r>
            <a:endParaRPr lang="en-US" b="1" dirty="0"/>
          </a:p>
          <a:p>
            <a:pPr lvl="2"/>
            <a:r>
              <a:rPr lang="en-US" b="1" dirty="0"/>
              <a:t>Addressing costs associated with substance use and dependency</a:t>
            </a:r>
            <a:r>
              <a:rPr lang="en-US" sz="1800" kern="100" baseline="30000" dirty="0">
                <a:effectLst/>
                <a:latin typeface="Aptos" panose="020B0004020202020204" pitchFamily="34" charset="0"/>
                <a:ea typeface="Aptos" panose="020B0004020202020204" pitchFamily="34" charset="0"/>
                <a:cs typeface="Times New Roman" panose="02020603050405020304" pitchFamily="18" charset="0"/>
              </a:rPr>
              <a:t>1</a:t>
            </a:r>
            <a:endParaRPr lang="en-US" b="1" dirty="0"/>
          </a:p>
          <a:p>
            <a:pPr lvl="2"/>
            <a:r>
              <a:rPr lang="en-US" b="1" dirty="0"/>
              <a:t>Creating communities that support and encourage each other</a:t>
            </a:r>
            <a:r>
              <a:rPr lang="en-US" sz="1800" kern="100" baseline="30000" dirty="0">
                <a:effectLst/>
                <a:latin typeface="Aptos" panose="020B0004020202020204" pitchFamily="34" charset="0"/>
                <a:ea typeface="Aptos" panose="020B0004020202020204" pitchFamily="34" charset="0"/>
                <a:cs typeface="Times New Roman" panose="02020603050405020304" pitchFamily="18" charset="0"/>
              </a:rPr>
              <a:t>1</a:t>
            </a:r>
            <a:endParaRPr lang="en-US" b="1" dirty="0"/>
          </a:p>
          <a:p>
            <a:pPr marL="548640" lvl="2" indent="0">
              <a:buNone/>
            </a:pPr>
            <a:endParaRPr lang="en-US" b="1" dirty="0"/>
          </a:p>
          <a:p>
            <a:r>
              <a:rPr lang="en-US" b="1" dirty="0">
                <a:solidFill>
                  <a:schemeClr val="accent1"/>
                </a:solidFill>
              </a:rPr>
              <a:t>Statistics</a:t>
            </a:r>
          </a:p>
          <a:p>
            <a:pPr lvl="1"/>
            <a:r>
              <a:rPr lang="en-US" dirty="0"/>
              <a:t>“An estimated </a:t>
            </a:r>
            <a:r>
              <a:rPr lang="en-US" b="1" dirty="0"/>
              <a:t>23.5 million Americans ages 12 and older </a:t>
            </a:r>
            <a:r>
              <a:rPr lang="en-US" dirty="0"/>
              <a:t>needed treatment for an illicit drug or alcohol use problem. That is 1 out of every 10 people.”</a:t>
            </a:r>
            <a:r>
              <a:rPr lang="en-US" sz="1800" kern="100" baseline="30000" dirty="0">
                <a:effectLst/>
                <a:latin typeface="Aptos" panose="020B0004020202020204" pitchFamily="34" charset="0"/>
                <a:ea typeface="Aptos" panose="020B0004020202020204" pitchFamily="34" charset="0"/>
                <a:cs typeface="Times New Roman" panose="02020603050405020304" pitchFamily="18" charset="0"/>
              </a:rPr>
              <a:t> 1 </a:t>
            </a:r>
            <a:endParaRPr lang="en-US" dirty="0"/>
          </a:p>
          <a:p>
            <a:pPr lvl="1"/>
            <a:r>
              <a:rPr lang="en-US" dirty="0"/>
              <a:t>“The annual total estimated societal cost of substance abuse in the United States is about </a:t>
            </a:r>
            <a:r>
              <a:rPr lang="en-US" b="1" dirty="0"/>
              <a:t>$511 million.”</a:t>
            </a:r>
            <a:r>
              <a:rPr lang="en-US" sz="1800" kern="100" baseline="30000" dirty="0">
                <a:effectLst/>
                <a:latin typeface="Aptos" panose="020B0004020202020204" pitchFamily="34" charset="0"/>
                <a:ea typeface="Aptos" panose="020B0004020202020204" pitchFamily="34" charset="0"/>
                <a:cs typeface="Times New Roman" panose="02020603050405020304" pitchFamily="18" charset="0"/>
              </a:rPr>
              <a:t>1</a:t>
            </a:r>
            <a:r>
              <a:rPr lang="en-US" b="1" dirty="0"/>
              <a:t> </a:t>
            </a:r>
          </a:p>
          <a:p>
            <a:pPr lvl="1"/>
            <a:r>
              <a:rPr lang="en-US" dirty="0"/>
              <a:t>“Around </a:t>
            </a:r>
            <a:r>
              <a:rPr lang="en-US" b="1" dirty="0"/>
              <a:t>2.5 million adults with a serious mental illness are also dependen</a:t>
            </a:r>
            <a:r>
              <a:rPr lang="en-US" dirty="0"/>
              <a:t>t on or abuse drugs or alcohol</a:t>
            </a:r>
            <a:r>
              <a:rPr lang="en-US" sz="1800" kern="100" baseline="30000" dirty="0">
                <a:latin typeface="Aptos" panose="020B0004020202020204" pitchFamily="34" charset="0"/>
                <a:cs typeface="Times New Roman" panose="02020603050405020304" pitchFamily="18" charset="0"/>
              </a:rPr>
              <a:t>.”</a:t>
            </a:r>
            <a:r>
              <a:rPr lang="en-US" sz="1800" kern="100" baseline="30000" dirty="0">
                <a:effectLst/>
                <a:latin typeface="Aptos" panose="020B0004020202020204" pitchFamily="34" charset="0"/>
                <a:ea typeface="Aptos" panose="020B0004020202020204" pitchFamily="34" charset="0"/>
                <a:cs typeface="Times New Roman" panose="02020603050405020304" pitchFamily="18" charset="0"/>
              </a:rPr>
              <a:t>1</a:t>
            </a:r>
            <a:endParaRPr lang="en-US" dirty="0"/>
          </a:p>
          <a:p>
            <a:pPr lvl="1"/>
            <a:r>
              <a:rPr lang="en-US" dirty="0"/>
              <a:t>“Half of all lifetime cases of mental and substance use disorders </a:t>
            </a:r>
            <a:r>
              <a:rPr lang="en-US" b="1" dirty="0"/>
              <a:t>begin by age 14, and three-fourth being at age 24.</a:t>
            </a:r>
            <a:r>
              <a:rPr lang="en-US" sz="1800" kern="100" baseline="30000" dirty="0">
                <a:effectLst/>
                <a:latin typeface="Aptos" panose="020B0004020202020204" pitchFamily="34" charset="0"/>
                <a:ea typeface="Aptos" panose="020B0004020202020204" pitchFamily="34" charset="0"/>
                <a:cs typeface="Times New Roman" panose="02020603050405020304" pitchFamily="18" charset="0"/>
              </a:rPr>
              <a:t> </a:t>
            </a:r>
            <a:r>
              <a:rPr lang="en-US" b="1" dirty="0"/>
              <a:t>”</a:t>
            </a:r>
            <a:r>
              <a:rPr lang="en-US" sz="1600" kern="100" baseline="30000" dirty="0">
                <a:effectLst/>
                <a:latin typeface="Aptos" panose="020B0004020202020204" pitchFamily="34" charset="0"/>
                <a:ea typeface="Aptos" panose="020B0004020202020204" pitchFamily="34" charset="0"/>
                <a:cs typeface="Times New Roman" panose="02020603050405020304" pitchFamily="18" charset="0"/>
              </a:rPr>
              <a:t> 1</a:t>
            </a:r>
            <a:endParaRPr lang="en-US" b="1" dirty="0"/>
          </a:p>
          <a:p>
            <a:pPr marL="274320" lvl="1" indent="0">
              <a:buNone/>
            </a:pPr>
            <a:endParaRPr lang="en-US" dirty="0"/>
          </a:p>
          <a:p>
            <a:pPr marL="274320" lvl="1" indent="0" algn="ctr">
              <a:buNone/>
            </a:pPr>
            <a:r>
              <a:rPr lang="en-US" sz="1800" b="1" dirty="0">
                <a:solidFill>
                  <a:schemeClr val="accent1"/>
                </a:solidFill>
              </a:rPr>
              <a:t>STOPPING SUBSTANCE USE BEFORE IT STARTS (E.G., PRIMARY PREVENTION) IS ESSENTIAL FOR ADDRESSING SUBSTANCE USE IN THE COMMUNITY!</a:t>
            </a:r>
          </a:p>
          <a:p>
            <a:r>
              <a:rPr lang="en-US" b="1" dirty="0">
                <a:solidFill>
                  <a:schemeClr val="accent1"/>
                </a:solidFill>
              </a:rPr>
              <a:t>Terminology</a:t>
            </a:r>
          </a:p>
          <a:p>
            <a:pPr lvl="1"/>
            <a:r>
              <a:rPr lang="en-US" b="1" dirty="0"/>
              <a:t>“Substance Use </a:t>
            </a:r>
            <a:r>
              <a:rPr lang="en-US" dirty="0"/>
              <a:t>is the consumption of low and/or infrequent doses of alcohol and other drugs that damaging consequences may be rare or minor.”</a:t>
            </a:r>
            <a:r>
              <a:rPr lang="en-US" sz="1600" kern="100" baseline="30000" dirty="0">
                <a:effectLst/>
                <a:latin typeface="Aptos" panose="020B0004020202020204" pitchFamily="34" charset="0"/>
                <a:ea typeface="Aptos" panose="020B0004020202020204" pitchFamily="34" charset="0"/>
                <a:cs typeface="Times New Roman" panose="02020603050405020304" pitchFamily="18" charset="0"/>
              </a:rPr>
              <a:t> 1</a:t>
            </a:r>
            <a:endParaRPr lang="en-US" dirty="0"/>
          </a:p>
          <a:p>
            <a:pPr lvl="1"/>
            <a:r>
              <a:rPr lang="en-US" b="1" dirty="0"/>
              <a:t>“Substance Misuse </a:t>
            </a:r>
            <a:r>
              <a:rPr lang="en-US" dirty="0"/>
              <a:t>is the use of a substance for the purpose not consistent with legal or medical guidelines. This often describes the use of prescription drugs in a way that may vary for medical direction or someone else’s prescribed drug for medical or recreational use.”</a:t>
            </a:r>
            <a:r>
              <a:rPr lang="en-US" sz="1600" kern="100" baseline="30000" dirty="0">
                <a:effectLst/>
                <a:latin typeface="Aptos" panose="020B0004020202020204" pitchFamily="34" charset="0"/>
                <a:ea typeface="Aptos" panose="020B0004020202020204" pitchFamily="34" charset="0"/>
                <a:cs typeface="Times New Roman" panose="02020603050405020304" pitchFamily="18" charset="0"/>
              </a:rPr>
              <a:t> 1</a:t>
            </a:r>
            <a:endParaRPr lang="en-US" dirty="0"/>
          </a:p>
          <a:p>
            <a:pPr lvl="1"/>
            <a:r>
              <a:rPr lang="en-US" b="1" dirty="0"/>
              <a:t>“Substance Abuse </a:t>
            </a:r>
            <a:r>
              <a:rPr lang="en-US" dirty="0"/>
              <a:t>is when alcohol or drug use adversely affects the health of the user or when the use of a substance imposes social and personal costs.”</a:t>
            </a:r>
            <a:r>
              <a:rPr lang="en-US" sz="1600" kern="100" baseline="30000" dirty="0">
                <a:effectLst/>
                <a:latin typeface="Aptos" panose="020B0004020202020204" pitchFamily="34" charset="0"/>
                <a:ea typeface="Aptos" panose="020B0004020202020204" pitchFamily="34" charset="0"/>
                <a:cs typeface="Times New Roman" panose="02020603050405020304" pitchFamily="18" charset="0"/>
              </a:rPr>
              <a:t> 1</a:t>
            </a:r>
            <a:endParaRPr lang="en-US" dirty="0"/>
          </a:p>
          <a:p>
            <a:pPr lvl="1"/>
            <a:r>
              <a:rPr lang="en-US" b="1" dirty="0"/>
              <a:t>“Substance Dependence</a:t>
            </a:r>
            <a:r>
              <a:rPr lang="en-US" dirty="0"/>
              <a:t> is a compulsive craving from a substance. It is a chronic and progressive disease, and withdrawal is usually characterized by physiological symptoms.”</a:t>
            </a:r>
            <a:r>
              <a:rPr lang="en-US" sz="1600" kern="100" baseline="30000" dirty="0">
                <a:effectLst/>
                <a:latin typeface="Aptos" panose="020B0004020202020204" pitchFamily="34" charset="0"/>
                <a:ea typeface="Aptos" panose="020B0004020202020204" pitchFamily="34" charset="0"/>
                <a:cs typeface="Times New Roman" panose="02020603050405020304" pitchFamily="18" charset="0"/>
              </a:rPr>
              <a:t> 1</a:t>
            </a:r>
            <a:endParaRPr lang="en-US" dirty="0"/>
          </a:p>
          <a:p>
            <a:endParaRPr lang="en-US" sz="1400" dirty="0"/>
          </a:p>
          <a:p>
            <a:pPr marL="274320" lvl="1" indent="0">
              <a:buNone/>
            </a:pPr>
            <a:r>
              <a:rPr lang="en-US" sz="1400" dirty="0"/>
              <a:t>Source: Great Lakes Prevention Technology Center (PTTC) Network: Introduction to Substance Abuse Prevention: Understand the Basics, Module 2</a:t>
            </a:r>
          </a:p>
        </p:txBody>
      </p:sp>
      <p:pic>
        <p:nvPicPr>
          <p:cNvPr id="11" name="Picture 10" descr="Blue flowers on a plant&#10;&#10;AI-generated content may be incorrect.">
            <a:extLst>
              <a:ext uri="{FF2B5EF4-FFF2-40B4-BE49-F238E27FC236}">
                <a16:creationId xmlns:a16="http://schemas.microsoft.com/office/drawing/2014/main" id="{4FF9ED0B-B9E2-3EF9-D68E-312D2CD799CB}"/>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4093082" y="1883664"/>
            <a:ext cx="890398" cy="777240"/>
          </a:xfrm>
          <a:prstGeom prst="rect">
            <a:avLst/>
          </a:prstGeom>
        </p:spPr>
      </p:pic>
      <p:sp>
        <p:nvSpPr>
          <p:cNvPr id="14" name="TextBox 13">
            <a:extLst>
              <a:ext uri="{FF2B5EF4-FFF2-40B4-BE49-F238E27FC236}">
                <a16:creationId xmlns:a16="http://schemas.microsoft.com/office/drawing/2014/main" id="{9547853E-FB33-7A95-7EC4-4DF0CFB5DD5B}"/>
              </a:ext>
            </a:extLst>
          </p:cNvPr>
          <p:cNvSpPr txBox="1"/>
          <p:nvPr/>
        </p:nvSpPr>
        <p:spPr>
          <a:xfrm>
            <a:off x="5093969" y="6529113"/>
            <a:ext cx="524865" cy="276999"/>
          </a:xfrm>
          <a:prstGeom prst="rect">
            <a:avLst/>
          </a:prstGeom>
          <a:noFill/>
        </p:spPr>
        <p:txBody>
          <a:bodyPr wrap="square" rtlCol="0">
            <a:spAutoFit/>
          </a:bodyPr>
          <a:lstStyle/>
          <a:p>
            <a:r>
              <a:rPr lang="en-US" sz="1200" b="1" dirty="0"/>
              <a:t>1</a:t>
            </a:r>
          </a:p>
        </p:txBody>
      </p:sp>
      <p:sp>
        <p:nvSpPr>
          <p:cNvPr id="15" name="TextBox 14">
            <a:extLst>
              <a:ext uri="{FF2B5EF4-FFF2-40B4-BE49-F238E27FC236}">
                <a16:creationId xmlns:a16="http://schemas.microsoft.com/office/drawing/2014/main" id="{F86A850F-ED5A-86B2-58D2-AA4290D2EB16}"/>
              </a:ext>
            </a:extLst>
          </p:cNvPr>
          <p:cNvSpPr txBox="1"/>
          <p:nvPr/>
        </p:nvSpPr>
        <p:spPr>
          <a:xfrm>
            <a:off x="3940217" y="6321367"/>
            <a:ext cx="1533761" cy="276999"/>
          </a:xfrm>
          <a:prstGeom prst="rect">
            <a:avLst/>
          </a:prstGeom>
          <a:noFill/>
        </p:spPr>
        <p:txBody>
          <a:bodyPr wrap="square" rtlCol="0">
            <a:spAutoFit/>
          </a:bodyPr>
          <a:lstStyle/>
          <a:p>
            <a:pPr algn="ctr"/>
            <a:r>
              <a:rPr lang="en-US" sz="400" b="1" i="1" dirty="0">
                <a:solidFill>
                  <a:schemeClr val="accent1"/>
                </a:solidFill>
              </a:rPr>
              <a:t>Created by Miranda Griechen, BA, MPH, Public Health Educator, Pennington &amp; Red Lake County Public Health &amp; Home Care </a:t>
            </a:r>
          </a:p>
        </p:txBody>
      </p:sp>
      <p:sp>
        <p:nvSpPr>
          <p:cNvPr id="6" name="TextBox 5">
            <a:extLst>
              <a:ext uri="{FF2B5EF4-FFF2-40B4-BE49-F238E27FC236}">
                <a16:creationId xmlns:a16="http://schemas.microsoft.com/office/drawing/2014/main" id="{CC6C7653-1023-E88B-4175-298D750DE0DA}"/>
              </a:ext>
            </a:extLst>
          </p:cNvPr>
          <p:cNvSpPr txBox="1"/>
          <p:nvPr/>
        </p:nvSpPr>
        <p:spPr>
          <a:xfrm>
            <a:off x="206882" y="5744657"/>
            <a:ext cx="5072636" cy="769441"/>
          </a:xfrm>
          <a:prstGeom prst="rect">
            <a:avLst/>
          </a:prstGeom>
          <a:noFill/>
        </p:spPr>
        <p:txBody>
          <a:bodyPr wrap="square" rtlCol="0">
            <a:spAutoFit/>
          </a:bodyPr>
          <a:lstStyle/>
          <a:p>
            <a:r>
              <a:rPr lang="en-US" sz="1100" b="1" dirty="0">
                <a:solidFill>
                  <a:schemeClr val="accent1"/>
                </a:solidFill>
              </a:rPr>
              <a:t>We will refer to all definitions under the umbrella of “substance use” or “substance misuse” to prevent further stigmatization and dehumanization of people who use drugs (PWUD). We will also refer to “substance dependence” as substance use disorder. </a:t>
            </a:r>
          </a:p>
        </p:txBody>
      </p:sp>
    </p:spTree>
    <p:extLst>
      <p:ext uri="{BB962C8B-B14F-4D97-AF65-F5344CB8AC3E}">
        <p14:creationId xmlns:p14="http://schemas.microsoft.com/office/powerpoint/2010/main" val="34531909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350D05-C1C7-3A04-C1E0-304AD77A124E}"/>
            </a:ext>
          </a:extLst>
        </p:cNvPr>
        <p:cNvGrpSpPr/>
        <p:nvPr/>
      </p:nvGrpSpPr>
      <p:grpSpPr>
        <a:xfrm>
          <a:off x="0" y="0"/>
          <a:ext cx="0" cy="0"/>
          <a:chOff x="0" y="0"/>
          <a:chExt cx="0" cy="0"/>
        </a:xfrm>
      </p:grpSpPr>
      <p:pic>
        <p:nvPicPr>
          <p:cNvPr id="4" name="Picture 3" descr="A field of dry grass&#10;&#10;AI-generated content may be incorrect.">
            <a:extLst>
              <a:ext uri="{FF2B5EF4-FFF2-40B4-BE49-F238E27FC236}">
                <a16:creationId xmlns:a16="http://schemas.microsoft.com/office/drawing/2014/main" id="{41FA1B43-8A05-5E7E-F17D-BA36EE76B150}"/>
              </a:ext>
            </a:extLst>
          </p:cNvPr>
          <p:cNvPicPr>
            <a:picLocks noChangeAspect="1"/>
          </p:cNvPicPr>
          <p:nvPr/>
        </p:nvPicPr>
        <p:blipFill>
          <a:blip r:embed="rId3">
            <a:alphaModFix amt="50000"/>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0" y="-1"/>
            <a:ext cx="5486400" cy="956946"/>
          </a:xfrm>
          <a:prstGeom prst="rect">
            <a:avLst/>
          </a:prstGeom>
        </p:spPr>
      </p:pic>
      <p:sp>
        <p:nvSpPr>
          <p:cNvPr id="2" name="Title 1">
            <a:extLst>
              <a:ext uri="{FF2B5EF4-FFF2-40B4-BE49-F238E27FC236}">
                <a16:creationId xmlns:a16="http://schemas.microsoft.com/office/drawing/2014/main" id="{350C3E7A-387D-4C33-8B55-0125CC7BEE87}"/>
              </a:ext>
            </a:extLst>
          </p:cNvPr>
          <p:cNvSpPr>
            <a:spLocks noGrp="1"/>
          </p:cNvSpPr>
          <p:nvPr>
            <p:ph type="title"/>
          </p:nvPr>
        </p:nvSpPr>
        <p:spPr>
          <a:xfrm>
            <a:off x="377190" y="232976"/>
            <a:ext cx="4732020" cy="842805"/>
          </a:xfrm>
        </p:spPr>
        <p:txBody>
          <a:bodyPr>
            <a:normAutofit fontScale="90000"/>
          </a:bodyPr>
          <a:lstStyle/>
          <a:p>
            <a:pPr algn="ctr"/>
            <a:r>
              <a:rPr lang="en-US" sz="2200" dirty="0">
                <a:latin typeface="Arial" panose="020B0604020202020204" pitchFamily="34" charset="0"/>
                <a:cs typeface="Arial" panose="020B0604020202020204" pitchFamily="34" charset="0"/>
              </a:rPr>
              <a:t>CSUP Needs Assessment</a:t>
            </a:r>
            <a:br>
              <a:rPr lang="en-US" sz="2700" dirty="0">
                <a:latin typeface="Arial" panose="020B0604020202020204" pitchFamily="34" charset="0"/>
                <a:cs typeface="Arial" panose="020B0604020202020204" pitchFamily="34" charset="0"/>
              </a:rPr>
            </a:br>
            <a:r>
              <a:rPr lang="en-US" sz="1200" dirty="0">
                <a:latin typeface="Arial" panose="020B0604020202020204" pitchFamily="34" charset="0"/>
                <a:cs typeface="Arial" panose="020B0604020202020204" pitchFamily="34" charset="0"/>
              </a:rPr>
              <a:t>Kittson and Roseau County </a:t>
            </a:r>
            <a:br>
              <a:rPr lang="en-US" sz="2800" dirty="0">
                <a:latin typeface="Arial" panose="020B0604020202020204" pitchFamily="34" charset="0"/>
                <a:cs typeface="Arial" panose="020B0604020202020204" pitchFamily="34" charset="0"/>
              </a:rPr>
            </a:br>
            <a:r>
              <a:rPr lang="en-US" sz="1200" b="1" dirty="0">
                <a:solidFill>
                  <a:schemeClr val="bg1"/>
                </a:solidFill>
                <a:latin typeface="Arial" panose="020B0604020202020204" pitchFamily="34" charset="0"/>
                <a:cs typeface="Arial" panose="020B0604020202020204" pitchFamily="34" charset="0"/>
              </a:rPr>
              <a:t>Youth Baseline Assessment: Substance Use</a:t>
            </a:r>
            <a:br>
              <a:rPr lang="en-US" dirty="0">
                <a:solidFill>
                  <a:schemeClr val="bg1"/>
                </a:solidFill>
              </a:rPr>
            </a:br>
            <a:endParaRPr lang="en-US" dirty="0">
              <a:solidFill>
                <a:schemeClr val="bg1"/>
              </a:solidFill>
            </a:endParaRPr>
          </a:p>
        </p:txBody>
      </p:sp>
      <p:pic>
        <p:nvPicPr>
          <p:cNvPr id="6" name="Picture 5">
            <a:extLst>
              <a:ext uri="{FF2B5EF4-FFF2-40B4-BE49-F238E27FC236}">
                <a16:creationId xmlns:a16="http://schemas.microsoft.com/office/drawing/2014/main" id="{6C1334F6-2983-41DB-A916-80293E161136}"/>
              </a:ext>
            </a:extLst>
          </p:cNvPr>
          <p:cNvPicPr>
            <a:picLocks noChangeAspect="1"/>
          </p:cNvPicPr>
          <p:nvPr/>
        </p:nvPicPr>
        <p:blipFill>
          <a:blip r:embed="rId5"/>
          <a:stretch>
            <a:fillRect/>
          </a:stretch>
        </p:blipFill>
        <p:spPr>
          <a:xfrm>
            <a:off x="148889" y="91723"/>
            <a:ext cx="861135" cy="773497"/>
          </a:xfrm>
          <a:prstGeom prst="rect">
            <a:avLst/>
          </a:prstGeom>
        </p:spPr>
      </p:pic>
      <p:pic>
        <p:nvPicPr>
          <p:cNvPr id="8" name="Picture 7">
            <a:extLst>
              <a:ext uri="{FF2B5EF4-FFF2-40B4-BE49-F238E27FC236}">
                <a16:creationId xmlns:a16="http://schemas.microsoft.com/office/drawing/2014/main" id="{6616C271-A70F-B9D2-3E56-611CDF65AABD}"/>
              </a:ext>
            </a:extLst>
          </p:cNvPr>
          <p:cNvPicPr>
            <a:picLocks noChangeAspect="1"/>
          </p:cNvPicPr>
          <p:nvPr/>
        </p:nvPicPr>
        <p:blipFill>
          <a:blip r:embed="rId6"/>
          <a:stretch>
            <a:fillRect/>
          </a:stretch>
        </p:blipFill>
        <p:spPr>
          <a:xfrm>
            <a:off x="4349944" y="259634"/>
            <a:ext cx="1052786" cy="444887"/>
          </a:xfrm>
          <a:prstGeom prst="rect">
            <a:avLst/>
          </a:prstGeom>
        </p:spPr>
      </p:pic>
      <p:sp>
        <p:nvSpPr>
          <p:cNvPr id="9" name="TextBox 8">
            <a:extLst>
              <a:ext uri="{FF2B5EF4-FFF2-40B4-BE49-F238E27FC236}">
                <a16:creationId xmlns:a16="http://schemas.microsoft.com/office/drawing/2014/main" id="{9159BA5D-D011-E701-C764-11825CADF70D}"/>
              </a:ext>
            </a:extLst>
          </p:cNvPr>
          <p:cNvSpPr txBox="1"/>
          <p:nvPr/>
        </p:nvSpPr>
        <p:spPr>
          <a:xfrm>
            <a:off x="5093969" y="6529113"/>
            <a:ext cx="524865" cy="276999"/>
          </a:xfrm>
          <a:prstGeom prst="rect">
            <a:avLst/>
          </a:prstGeom>
          <a:noFill/>
        </p:spPr>
        <p:txBody>
          <a:bodyPr wrap="square" rtlCol="0">
            <a:spAutoFit/>
          </a:bodyPr>
          <a:lstStyle/>
          <a:p>
            <a:r>
              <a:rPr lang="en-US" sz="1200" b="1" dirty="0"/>
              <a:t>12</a:t>
            </a:r>
          </a:p>
        </p:txBody>
      </p:sp>
      <p:sp>
        <p:nvSpPr>
          <p:cNvPr id="13" name="TextBox 12">
            <a:extLst>
              <a:ext uri="{FF2B5EF4-FFF2-40B4-BE49-F238E27FC236}">
                <a16:creationId xmlns:a16="http://schemas.microsoft.com/office/drawing/2014/main" id="{EC42FC0B-957D-F8E6-815E-7B93275B56FA}"/>
              </a:ext>
            </a:extLst>
          </p:cNvPr>
          <p:cNvSpPr txBox="1"/>
          <p:nvPr/>
        </p:nvSpPr>
        <p:spPr>
          <a:xfrm>
            <a:off x="129743" y="3749673"/>
            <a:ext cx="2957208" cy="553998"/>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600" b="0" i="1" u="none" strike="noStrike" kern="1200" cap="none" spc="0" normalizeH="0" baseline="0" noProof="0" dirty="0">
                <a:ln>
                  <a:noFill/>
                </a:ln>
                <a:solidFill>
                  <a:prstClr val="black"/>
                </a:solidFill>
                <a:effectLst/>
                <a:uLnTx/>
                <a:uFillTx/>
                <a:latin typeface="Aptos" panose="02110004020202020204"/>
                <a:ea typeface="+mn-ea"/>
                <a:cs typeface="+mn-cs"/>
              </a:rPr>
              <a:t>**Data presented is from the Minnesota Student Survey from 2019 and 2022 to help guide interventions. These are unweighted estimates</a:t>
            </a:r>
            <a:r>
              <a:rPr kumimoji="0" lang="en-US" sz="600" b="1" i="1" u="none" strike="noStrike" kern="1200" cap="none" spc="0" normalizeH="0" baseline="0" noProof="0" dirty="0">
                <a:ln>
                  <a:noFill/>
                </a:ln>
                <a:solidFill>
                  <a:srgbClr val="156082"/>
                </a:solidFill>
                <a:effectLst/>
                <a:uLnTx/>
                <a:uFillTx/>
                <a:latin typeface="Aptos" panose="02110004020202020204"/>
                <a:ea typeface="+mn-ea"/>
                <a:cs typeface="+mn-cs"/>
              </a:rPr>
              <a:t>, interpret with caution, </a:t>
            </a:r>
            <a:r>
              <a:rPr kumimoji="0" lang="en-US" sz="600" b="0" i="1" u="none" strike="noStrike" kern="1200" cap="none" spc="0" normalizeH="0" baseline="0" noProof="0" dirty="0">
                <a:ln>
                  <a:noFill/>
                </a:ln>
                <a:solidFill>
                  <a:prstClr val="black"/>
                </a:solidFill>
                <a:effectLst/>
                <a:uLnTx/>
                <a:uFillTx/>
                <a:latin typeface="Aptos" panose="02110004020202020204"/>
                <a:ea typeface="+mn-ea"/>
                <a:cs typeface="+mn-cs"/>
              </a:rPr>
              <a:t>as they may not be representative of Roseau or Kittson County due to small sample sizes. Confidence intervals and p-values were not available. Kittson has 0% cannabis as it was not asked in 2022.</a:t>
            </a:r>
          </a:p>
        </p:txBody>
      </p:sp>
      <p:sp>
        <p:nvSpPr>
          <p:cNvPr id="15" name="TextBox 14">
            <a:extLst>
              <a:ext uri="{FF2B5EF4-FFF2-40B4-BE49-F238E27FC236}">
                <a16:creationId xmlns:a16="http://schemas.microsoft.com/office/drawing/2014/main" id="{AE0C480F-A944-E4B7-D766-BB197C19A875}"/>
              </a:ext>
            </a:extLst>
          </p:cNvPr>
          <p:cNvSpPr txBox="1"/>
          <p:nvPr/>
        </p:nvSpPr>
        <p:spPr>
          <a:xfrm>
            <a:off x="0" y="6011614"/>
            <a:ext cx="2665379" cy="84638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700" b="1" i="0" u="none" strike="noStrike" kern="1200" cap="none" spc="0" normalizeH="0" baseline="0" noProof="0" dirty="0">
                <a:ln>
                  <a:noFill/>
                </a:ln>
                <a:solidFill>
                  <a:prstClr val="black"/>
                </a:solidFill>
                <a:effectLst/>
                <a:uLnTx/>
                <a:uFillTx/>
                <a:latin typeface="Aptos" panose="02110004020202020204"/>
                <a:ea typeface="+mn-ea"/>
                <a:cs typeface="+mn-cs"/>
              </a:rPr>
              <a:t>For more information, please visit: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prstClr val="black"/>
                </a:solidFill>
                <a:effectLst/>
                <a:uLnTx/>
                <a:uFillTx/>
                <a:latin typeface="Aptos" panose="02110004020202020204"/>
                <a:ea typeface="+mn-ea"/>
                <a:cs typeface="+mn-cs"/>
                <a:hlinkClick r:id="rId7"/>
              </a:rPr>
              <a:t>Minnesota Student Survey</a:t>
            </a:r>
            <a:endParaRPr kumimoji="0" lang="en-US" sz="600" b="0" i="0" u="none" strike="noStrike" kern="1200" cap="none" spc="0" normalizeH="0" baseline="0" noProof="0" dirty="0">
              <a:ln>
                <a:noFill/>
              </a:ln>
              <a:solidFill>
                <a:prstClr val="black"/>
              </a:solidFill>
              <a:effectLst/>
              <a:uLnTx/>
              <a:uFillTx/>
              <a:latin typeface="Aptos" panose="02110004020202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prstClr val="black"/>
                </a:solidFill>
                <a:effectLst/>
                <a:uLnTx/>
                <a:uFillTx/>
                <a:latin typeface="Aptos" panose="02110004020202020204"/>
                <a:ea typeface="+mn-ea"/>
                <a:cs typeface="+mn-cs"/>
                <a:hlinkClick r:id="rId8"/>
              </a:rPr>
              <a:t>Nonfatal Drug Overdose Dashboard - MN Dept. of Health</a:t>
            </a:r>
            <a:endParaRPr kumimoji="0" lang="en-US" sz="600" b="0" i="0" u="none" strike="noStrike" kern="1200" cap="none" spc="0" normalizeH="0" baseline="0" noProof="0" dirty="0">
              <a:ln>
                <a:noFill/>
              </a:ln>
              <a:solidFill>
                <a:prstClr val="black"/>
              </a:solidFill>
              <a:effectLst/>
              <a:uLnTx/>
              <a:uFillTx/>
              <a:latin typeface="Aptos" panose="02110004020202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prstClr val="black"/>
                </a:solidFill>
                <a:effectLst/>
                <a:uLnTx/>
                <a:uFillTx/>
                <a:latin typeface="Aptos" panose="02110004020202020204"/>
                <a:ea typeface="+mn-ea"/>
                <a:cs typeface="+mn-cs"/>
                <a:hlinkClick r:id="rId9"/>
              </a:rPr>
              <a:t>Protecting Youth From the Harms of Vaping | Smoking and Tobacco Use | CDC</a:t>
            </a:r>
            <a:endParaRPr kumimoji="0" lang="en-US" sz="600" b="0" i="0" u="none" strike="noStrike" kern="1200" cap="none" spc="0" normalizeH="0" baseline="0" noProof="0" dirty="0">
              <a:ln>
                <a:noFill/>
              </a:ln>
              <a:solidFill>
                <a:prstClr val="black"/>
              </a:solidFill>
              <a:effectLst/>
              <a:uLnTx/>
              <a:uFillTx/>
              <a:latin typeface="Aptos" panose="02110004020202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prstClr val="black"/>
                </a:solidFill>
                <a:effectLst/>
                <a:uLnTx/>
                <a:uFillTx/>
                <a:latin typeface="Aptos" panose="02110004020202020204"/>
                <a:ea typeface="+mn-ea"/>
                <a:cs typeface="+mn-cs"/>
                <a:hlinkClick r:id="rId10"/>
              </a:rPr>
              <a:t>Cannabis and Teens | Cannabis and Public Health | CDC</a:t>
            </a:r>
            <a:endParaRPr kumimoji="0" lang="en-US" sz="600" b="0" i="0" u="none" strike="noStrike" kern="1200" cap="none" spc="0" normalizeH="0" baseline="0" noProof="0" dirty="0">
              <a:ln>
                <a:noFill/>
              </a:ln>
              <a:solidFill>
                <a:prstClr val="black"/>
              </a:solidFill>
              <a:effectLst/>
              <a:uLnTx/>
              <a:uFillTx/>
              <a:latin typeface="Aptos" panose="02110004020202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prstClr val="black"/>
                </a:solidFill>
                <a:effectLst/>
                <a:uLnTx/>
                <a:uFillTx/>
                <a:latin typeface="Aptos" panose="02110004020202020204"/>
                <a:ea typeface="+mn-ea"/>
                <a:cs typeface="+mn-cs"/>
                <a:hlinkClick r:id="rId11"/>
              </a:rPr>
              <a:t>Substance Use Among Youth | Reducing Health Risks Among Youth | CDC</a:t>
            </a:r>
            <a:endParaRPr kumimoji="0" lang="en-US" sz="600" b="0" i="0" u="none" strike="noStrike" kern="1200" cap="none" spc="0" normalizeH="0" baseline="0" noProof="0" dirty="0">
              <a:ln>
                <a:noFill/>
              </a:ln>
              <a:solidFill>
                <a:prstClr val="black"/>
              </a:solidFill>
              <a:effectLst/>
              <a:uLnTx/>
              <a:uFillTx/>
              <a:latin typeface="Aptos" panose="02110004020202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prstClr val="black"/>
                </a:solidFill>
                <a:effectLst/>
                <a:uLnTx/>
                <a:uFillTx/>
                <a:latin typeface="Aptos" panose="02110004020202020204"/>
                <a:ea typeface="+mn-ea"/>
                <a:cs typeface="+mn-cs"/>
                <a:hlinkClick r:id="rId12"/>
              </a:rPr>
              <a:t>About Underage Drinking | Alcohol Use | CDC</a:t>
            </a:r>
            <a:endParaRPr kumimoji="0" lang="en-US" sz="6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17" name="TextBox 16">
            <a:extLst>
              <a:ext uri="{FF2B5EF4-FFF2-40B4-BE49-F238E27FC236}">
                <a16:creationId xmlns:a16="http://schemas.microsoft.com/office/drawing/2014/main" id="{87760B63-264C-8594-F2E6-10AD343D2ED3}"/>
              </a:ext>
            </a:extLst>
          </p:cNvPr>
          <p:cNvSpPr txBox="1"/>
          <p:nvPr/>
        </p:nvSpPr>
        <p:spPr>
          <a:xfrm>
            <a:off x="3344732" y="3681573"/>
            <a:ext cx="2363314" cy="553998"/>
          </a:xfrm>
          <a:prstGeom prst="rect">
            <a:avLst/>
          </a:prstGeom>
          <a:noFill/>
        </p:spPr>
        <p:txBody>
          <a:bodyPr wrap="square" rtlCol="0">
            <a:spAutoFit/>
          </a:bodyPr>
          <a:lstStyle/>
          <a:p>
            <a:r>
              <a:rPr lang="en-US" sz="1000" b="1" dirty="0">
                <a:solidFill>
                  <a:schemeClr val="accent2"/>
                </a:solidFill>
              </a:rPr>
              <a:t>Significant Findings from the Minnesota Student Survey Roseau 2022</a:t>
            </a:r>
            <a:r>
              <a:rPr lang="en-US" sz="1000" b="1" baseline="30000" dirty="0">
                <a:solidFill>
                  <a:schemeClr val="accent2"/>
                </a:solidFill>
              </a:rPr>
              <a:t>22</a:t>
            </a:r>
          </a:p>
        </p:txBody>
      </p:sp>
      <p:sp>
        <p:nvSpPr>
          <p:cNvPr id="7" name="TextBox 6">
            <a:extLst>
              <a:ext uri="{FF2B5EF4-FFF2-40B4-BE49-F238E27FC236}">
                <a16:creationId xmlns:a16="http://schemas.microsoft.com/office/drawing/2014/main" id="{B5894CE6-A3E6-4197-7970-397021A1A29E}"/>
              </a:ext>
            </a:extLst>
          </p:cNvPr>
          <p:cNvSpPr txBox="1"/>
          <p:nvPr/>
        </p:nvSpPr>
        <p:spPr>
          <a:xfrm>
            <a:off x="148889" y="4211338"/>
            <a:ext cx="2594311" cy="400110"/>
          </a:xfrm>
          <a:prstGeom prst="rect">
            <a:avLst/>
          </a:prstGeom>
          <a:noFill/>
        </p:spPr>
        <p:txBody>
          <a:bodyPr wrap="square" rtlCol="0">
            <a:spAutoFit/>
          </a:bodyPr>
          <a:lstStyle/>
          <a:p>
            <a:r>
              <a:rPr lang="en-US" sz="1000" b="1" dirty="0">
                <a:solidFill>
                  <a:schemeClr val="accent1"/>
                </a:solidFill>
              </a:rPr>
              <a:t>Significant Findings from the Minnesota Student Survey Kittson 2019</a:t>
            </a:r>
            <a:r>
              <a:rPr lang="en-US" sz="1000" b="1" baseline="30000" dirty="0">
                <a:solidFill>
                  <a:schemeClr val="accent1"/>
                </a:solidFill>
              </a:rPr>
              <a:t>34</a:t>
            </a:r>
          </a:p>
        </p:txBody>
      </p:sp>
      <p:sp>
        <p:nvSpPr>
          <p:cNvPr id="11" name="TextBox 10">
            <a:extLst>
              <a:ext uri="{FF2B5EF4-FFF2-40B4-BE49-F238E27FC236}">
                <a16:creationId xmlns:a16="http://schemas.microsoft.com/office/drawing/2014/main" id="{FBC88CC3-F259-4319-857D-6F01BE58DB92}"/>
              </a:ext>
            </a:extLst>
          </p:cNvPr>
          <p:cNvSpPr txBox="1"/>
          <p:nvPr/>
        </p:nvSpPr>
        <p:spPr>
          <a:xfrm>
            <a:off x="3334258" y="4108760"/>
            <a:ext cx="2205840" cy="2069797"/>
          </a:xfrm>
          <a:prstGeom prst="rect">
            <a:avLst/>
          </a:prstGeom>
          <a:noFill/>
        </p:spPr>
        <p:txBody>
          <a:bodyPr wrap="square" rtlCol="0">
            <a:spAutoFit/>
          </a:bodyPr>
          <a:lstStyle/>
          <a:p>
            <a:pPr marL="285750" indent="-285750">
              <a:buFont typeface="Arial" panose="020B0604020202020204" pitchFamily="34" charset="0"/>
              <a:buChar char="•"/>
            </a:pPr>
            <a:r>
              <a:rPr lang="en-US" sz="750" b="1" dirty="0"/>
              <a:t>80% </a:t>
            </a:r>
            <a:r>
              <a:rPr lang="en-US" sz="750" dirty="0"/>
              <a:t>of 9th graders reported no substance use (excluding tobacco) in the past year</a:t>
            </a:r>
            <a:r>
              <a:rPr lang="en-US" sz="750" baseline="30000" dirty="0"/>
              <a:t>22</a:t>
            </a:r>
          </a:p>
          <a:p>
            <a:pPr marL="285750" indent="-285750">
              <a:buFont typeface="Arial" panose="020B0604020202020204" pitchFamily="34" charset="0"/>
              <a:buChar char="•"/>
            </a:pPr>
            <a:r>
              <a:rPr lang="en-US" sz="750" b="1" dirty="0"/>
              <a:t>61% </a:t>
            </a:r>
            <a:r>
              <a:rPr lang="en-US" sz="750" dirty="0"/>
              <a:t>of 12th  graders  reported no substance use (excluding tobacco) in the past year</a:t>
            </a:r>
            <a:r>
              <a:rPr lang="en-US" sz="750" baseline="30000" dirty="0"/>
              <a:t>22</a:t>
            </a:r>
          </a:p>
          <a:p>
            <a:pPr marL="285750" indent="-285750">
              <a:buFont typeface="Arial" panose="020B0604020202020204" pitchFamily="34" charset="0"/>
              <a:buChar char="•"/>
            </a:pPr>
            <a:r>
              <a:rPr lang="en-US" sz="750" dirty="0"/>
              <a:t>Most students reported getting e-cigarettes from </a:t>
            </a:r>
            <a:r>
              <a:rPr lang="en-US" sz="750" b="1" dirty="0"/>
              <a:t>friends</a:t>
            </a:r>
            <a:r>
              <a:rPr lang="en-US" sz="750" b="1" baseline="30000" dirty="0"/>
              <a:t>22</a:t>
            </a:r>
            <a:endParaRPr lang="en-US" sz="750" baseline="30000" dirty="0"/>
          </a:p>
          <a:p>
            <a:pPr marL="285750" indent="-285750">
              <a:buFont typeface="Arial" panose="020B0604020202020204" pitchFamily="34" charset="0"/>
              <a:buChar char="•"/>
            </a:pPr>
            <a:r>
              <a:rPr lang="en-US" sz="750" b="1" dirty="0"/>
              <a:t>86.5% </a:t>
            </a:r>
            <a:r>
              <a:rPr lang="en-US" sz="750" dirty="0"/>
              <a:t>of student reported not using marijuana or hashish in the last 30 days</a:t>
            </a:r>
            <a:r>
              <a:rPr lang="en-US" sz="750" baseline="30000" dirty="0"/>
              <a:t>22</a:t>
            </a:r>
            <a:endParaRPr lang="en-US" sz="750" dirty="0"/>
          </a:p>
          <a:p>
            <a:pPr marL="285750" indent="-285750">
              <a:buFont typeface="Arial" panose="020B0604020202020204" pitchFamily="34" charset="0"/>
              <a:buChar char="•"/>
            </a:pPr>
            <a:r>
              <a:rPr lang="en-US" sz="750" b="1" dirty="0"/>
              <a:t>28.5% </a:t>
            </a:r>
            <a:r>
              <a:rPr lang="en-US" sz="750" dirty="0"/>
              <a:t>reported that there was no risk in using marijuana once or twice per week</a:t>
            </a:r>
            <a:r>
              <a:rPr lang="en-US" sz="750" baseline="30000" dirty="0"/>
              <a:t>22</a:t>
            </a:r>
          </a:p>
          <a:p>
            <a:pPr marL="285750" indent="-285750">
              <a:buFont typeface="Arial" panose="020B0604020202020204" pitchFamily="34" charset="0"/>
              <a:buChar char="•"/>
            </a:pPr>
            <a:r>
              <a:rPr lang="en-US" sz="750" b="1" dirty="0"/>
              <a:t>53%</a:t>
            </a:r>
            <a:r>
              <a:rPr lang="en-US" sz="750" dirty="0"/>
              <a:t> reported feeling down, depressed, or hopeless in the last two weeks</a:t>
            </a:r>
            <a:r>
              <a:rPr lang="en-US" sz="750" baseline="30000" dirty="0"/>
              <a:t>22</a:t>
            </a:r>
          </a:p>
          <a:p>
            <a:pPr marL="285750" indent="-285750">
              <a:buFont typeface="Arial" panose="020B0604020202020204" pitchFamily="34" charset="0"/>
              <a:buChar char="•"/>
            </a:pPr>
            <a:r>
              <a:rPr lang="en-US" sz="750" b="1" dirty="0"/>
              <a:t>69.3% </a:t>
            </a:r>
            <a:r>
              <a:rPr lang="en-US" sz="750" dirty="0"/>
              <a:t>reported feeling nervous, anxious, or on edge in the last two weeks</a:t>
            </a:r>
            <a:r>
              <a:rPr lang="en-US" sz="750" baseline="30000" dirty="0"/>
              <a:t>22</a:t>
            </a:r>
            <a:endParaRPr lang="en-US" sz="750" b="1" baseline="30000" dirty="0"/>
          </a:p>
          <a:p>
            <a:pPr marL="285750" indent="-285750">
              <a:buFont typeface="Arial" panose="020B0604020202020204" pitchFamily="34" charset="0"/>
              <a:buChar char="•"/>
            </a:pPr>
            <a:endParaRPr lang="en-US" sz="800" b="1" dirty="0"/>
          </a:p>
          <a:p>
            <a:pPr marL="285750" indent="-285750">
              <a:buFont typeface="Arial" panose="020B0604020202020204" pitchFamily="34" charset="0"/>
              <a:buChar char="•"/>
            </a:pPr>
            <a:endParaRPr lang="en-US" sz="800" b="1" dirty="0"/>
          </a:p>
        </p:txBody>
      </p:sp>
      <p:sp>
        <p:nvSpPr>
          <p:cNvPr id="14" name="TextBox 13">
            <a:extLst>
              <a:ext uri="{FF2B5EF4-FFF2-40B4-BE49-F238E27FC236}">
                <a16:creationId xmlns:a16="http://schemas.microsoft.com/office/drawing/2014/main" id="{E99130A1-2992-6ACB-9C48-CB0A3FF33793}"/>
              </a:ext>
            </a:extLst>
          </p:cNvPr>
          <p:cNvSpPr txBox="1"/>
          <p:nvPr/>
        </p:nvSpPr>
        <p:spPr>
          <a:xfrm>
            <a:off x="-165664" y="4537377"/>
            <a:ext cx="3579424" cy="1723549"/>
          </a:xfrm>
          <a:prstGeom prst="rect">
            <a:avLst/>
          </a:prstGeom>
          <a:noFill/>
        </p:spPr>
        <p:txBody>
          <a:bodyPr wrap="square" rtlCol="0">
            <a:spAutoFit/>
          </a:bodyPr>
          <a:lstStyle/>
          <a:p>
            <a:pPr marL="285750" indent="-285750">
              <a:buFont typeface="Arial" panose="020B0604020202020204" pitchFamily="34" charset="0"/>
              <a:buChar char="•"/>
            </a:pPr>
            <a:r>
              <a:rPr lang="en-US" sz="750" b="1" dirty="0"/>
              <a:t>70% </a:t>
            </a:r>
            <a:r>
              <a:rPr lang="en-US" sz="750" dirty="0"/>
              <a:t>of 9th graders reported no substance use (excluding tobacco) in the past year</a:t>
            </a:r>
            <a:r>
              <a:rPr lang="en-US" sz="750" baseline="30000" dirty="0"/>
              <a:t>34</a:t>
            </a:r>
          </a:p>
          <a:p>
            <a:pPr marL="285750" indent="-285750">
              <a:buFont typeface="Arial" panose="020B0604020202020204" pitchFamily="34" charset="0"/>
              <a:buChar char="•"/>
            </a:pPr>
            <a:r>
              <a:rPr lang="en-US" sz="750" b="1" dirty="0"/>
              <a:t>38% </a:t>
            </a:r>
            <a:r>
              <a:rPr lang="en-US" sz="750" dirty="0"/>
              <a:t>of 12th graders reported no substance use (excluding tobacco) in the past year</a:t>
            </a:r>
            <a:r>
              <a:rPr lang="en-US" sz="750" baseline="30000" dirty="0"/>
              <a:t>34</a:t>
            </a:r>
          </a:p>
          <a:p>
            <a:pPr marL="285750" indent="-285750">
              <a:buFont typeface="Arial" panose="020B0604020202020204" pitchFamily="34" charset="0"/>
              <a:buChar char="•"/>
            </a:pPr>
            <a:r>
              <a:rPr lang="en-US" sz="750" dirty="0"/>
              <a:t>Most students reported getting e-cigarettes from </a:t>
            </a:r>
            <a:r>
              <a:rPr lang="en-US" sz="750" b="1" dirty="0"/>
              <a:t>friends</a:t>
            </a:r>
            <a:r>
              <a:rPr lang="en-US" sz="750" b="1" baseline="30000" dirty="0"/>
              <a:t>34</a:t>
            </a:r>
            <a:endParaRPr lang="en-US" sz="750" baseline="30000" dirty="0"/>
          </a:p>
          <a:p>
            <a:pPr marL="285750" indent="-285750">
              <a:buFont typeface="Arial" panose="020B0604020202020204" pitchFamily="34" charset="0"/>
              <a:buChar char="•"/>
            </a:pPr>
            <a:r>
              <a:rPr lang="en-US" sz="750" b="1" dirty="0"/>
              <a:t>92.5% </a:t>
            </a:r>
            <a:r>
              <a:rPr lang="en-US" sz="750" dirty="0"/>
              <a:t>of students reported not using marijuana or hashish in the last 30 days</a:t>
            </a:r>
            <a:r>
              <a:rPr lang="en-US" sz="750" baseline="30000" dirty="0"/>
              <a:t>34</a:t>
            </a:r>
          </a:p>
          <a:p>
            <a:pPr marL="285750" indent="-285750">
              <a:buFont typeface="Arial" panose="020B0604020202020204" pitchFamily="34" charset="0"/>
              <a:buChar char="•"/>
            </a:pPr>
            <a:r>
              <a:rPr lang="en-US" sz="750" b="1" dirty="0"/>
              <a:t>19% </a:t>
            </a:r>
            <a:r>
              <a:rPr lang="en-US" sz="750" dirty="0"/>
              <a:t>reported that there was no risk in using marijuana once or twice per week</a:t>
            </a:r>
            <a:r>
              <a:rPr lang="en-US" sz="750" baseline="30000" dirty="0"/>
              <a:t>34</a:t>
            </a:r>
            <a:endParaRPr lang="en-US" sz="750" b="1" baseline="30000" dirty="0"/>
          </a:p>
          <a:p>
            <a:pPr marL="285750" indent="-285750">
              <a:buFont typeface="Arial" panose="020B0604020202020204" pitchFamily="34" charset="0"/>
              <a:buChar char="•"/>
            </a:pPr>
            <a:r>
              <a:rPr lang="en-US" sz="750" b="1" dirty="0"/>
              <a:t>45.5% </a:t>
            </a:r>
            <a:r>
              <a:rPr lang="en-US" sz="750" dirty="0"/>
              <a:t>reported feeling down, depressed, or hopeless in the last two weeks</a:t>
            </a:r>
            <a:r>
              <a:rPr lang="en-US" sz="750" baseline="30000" dirty="0"/>
              <a:t>34</a:t>
            </a:r>
          </a:p>
          <a:p>
            <a:pPr marL="285750" indent="-285750">
              <a:buFont typeface="Arial" panose="020B0604020202020204" pitchFamily="34" charset="0"/>
              <a:buChar char="•"/>
            </a:pPr>
            <a:r>
              <a:rPr lang="en-US" sz="750" b="1" dirty="0"/>
              <a:t>65.5% </a:t>
            </a:r>
            <a:r>
              <a:rPr lang="en-US" sz="750" dirty="0"/>
              <a:t>reported feeling nervous, anxious, or on edge in the last two weeks</a:t>
            </a:r>
            <a:r>
              <a:rPr lang="en-US" sz="750" baseline="30000" dirty="0"/>
              <a:t>34</a:t>
            </a:r>
          </a:p>
          <a:p>
            <a:pPr marL="285750" indent="-285750">
              <a:buFont typeface="Arial" panose="020B0604020202020204" pitchFamily="34" charset="0"/>
              <a:buChar char="•"/>
            </a:pPr>
            <a:endParaRPr lang="en-US" sz="800" b="1" dirty="0"/>
          </a:p>
          <a:p>
            <a:pPr marL="285750" indent="-285750">
              <a:buFont typeface="Arial" panose="020B0604020202020204" pitchFamily="34" charset="0"/>
              <a:buChar char="•"/>
            </a:pPr>
            <a:endParaRPr lang="en-US" sz="800" b="1" dirty="0"/>
          </a:p>
        </p:txBody>
      </p:sp>
      <p:sp>
        <p:nvSpPr>
          <p:cNvPr id="3" name="TextBox 2">
            <a:extLst>
              <a:ext uri="{FF2B5EF4-FFF2-40B4-BE49-F238E27FC236}">
                <a16:creationId xmlns:a16="http://schemas.microsoft.com/office/drawing/2014/main" id="{2BE6602B-BE34-2E22-70A6-6780EC9778A0}"/>
              </a:ext>
            </a:extLst>
          </p:cNvPr>
          <p:cNvSpPr txBox="1"/>
          <p:nvPr/>
        </p:nvSpPr>
        <p:spPr>
          <a:xfrm>
            <a:off x="3723004" y="6467558"/>
            <a:ext cx="1499714" cy="338554"/>
          </a:xfrm>
          <a:prstGeom prst="rect">
            <a:avLst/>
          </a:prstGeom>
          <a:noFill/>
        </p:spPr>
        <p:txBody>
          <a:bodyPr wrap="square">
            <a:spAutoFit/>
          </a:bodyPr>
          <a:lstStyle/>
          <a:p>
            <a:pPr algn="ctr"/>
            <a:r>
              <a:rPr lang="en-US" sz="400" b="1" i="1" dirty="0">
                <a:solidFill>
                  <a:srgbClr val="086A5A"/>
                </a:solidFill>
              </a:rPr>
              <a:t>Created by Erika Howell, Public Health Educator, </a:t>
            </a:r>
            <a:r>
              <a:rPr lang="en-US" sz="400" b="1" i="1" dirty="0" err="1">
                <a:solidFill>
                  <a:srgbClr val="086A5A"/>
                </a:solidFill>
              </a:rPr>
              <a:t>LifeCare</a:t>
            </a:r>
            <a:r>
              <a:rPr lang="en-US" sz="400" b="1" i="1" dirty="0">
                <a:solidFill>
                  <a:srgbClr val="086A5A"/>
                </a:solidFill>
              </a:rPr>
              <a:t> Public Health, Miranda Griechen, Public Health Educator, Pennington &amp; Red Lake County Public Health &amp; Home Care</a:t>
            </a:r>
          </a:p>
        </p:txBody>
      </p:sp>
      <p:sp>
        <p:nvSpPr>
          <p:cNvPr id="10" name="TextBox 9">
            <a:extLst>
              <a:ext uri="{FF2B5EF4-FFF2-40B4-BE49-F238E27FC236}">
                <a16:creationId xmlns:a16="http://schemas.microsoft.com/office/drawing/2014/main" id="{C3E92B8E-3E59-DDF7-9005-FD92FD3617D2}"/>
              </a:ext>
            </a:extLst>
          </p:cNvPr>
          <p:cNvSpPr txBox="1"/>
          <p:nvPr/>
        </p:nvSpPr>
        <p:spPr>
          <a:xfrm>
            <a:off x="3459322" y="5859405"/>
            <a:ext cx="2027078" cy="769441"/>
          </a:xfrm>
          <a:prstGeom prst="rect">
            <a:avLst/>
          </a:prstGeom>
          <a:noFill/>
        </p:spPr>
        <p:txBody>
          <a:bodyPr wrap="square" rtlCol="0">
            <a:spAutoFit/>
          </a:bodyPr>
          <a:lstStyle/>
          <a:p>
            <a:r>
              <a:rPr lang="en-US" sz="1000" b="1" dirty="0"/>
              <a:t>Other Significant Data: </a:t>
            </a:r>
          </a:p>
          <a:p>
            <a:pPr marL="171450" indent="-171450">
              <a:buFont typeface="Arial" panose="020B0604020202020204" pitchFamily="34" charset="0"/>
              <a:buChar char="•"/>
            </a:pPr>
            <a:r>
              <a:rPr lang="en-US" sz="650" dirty="0"/>
              <a:t>Roseau County had 2 drug arrests for &lt;18 from 2021-2024.</a:t>
            </a:r>
            <a:r>
              <a:rPr lang="en-US" sz="650" baseline="30000" dirty="0"/>
              <a:t> 22</a:t>
            </a:r>
            <a:r>
              <a:rPr lang="en-US" sz="650" dirty="0"/>
              <a:t> </a:t>
            </a:r>
          </a:p>
          <a:p>
            <a:pPr marL="171450" indent="-171450">
              <a:buFont typeface="Arial" panose="020B0604020202020204" pitchFamily="34" charset="0"/>
              <a:buChar char="•"/>
            </a:pPr>
            <a:r>
              <a:rPr lang="en-US" sz="650" dirty="0"/>
              <a:t>Kittson County had </a:t>
            </a:r>
            <a:r>
              <a:rPr lang="en-US" sz="650" b="1" dirty="0"/>
              <a:t>0 drug arrests </a:t>
            </a:r>
            <a:r>
              <a:rPr lang="en-US" sz="650" dirty="0"/>
              <a:t>for &lt;18 from 2021-2024.</a:t>
            </a:r>
            <a:r>
              <a:rPr lang="en-US" sz="650" baseline="30000" dirty="0"/>
              <a:t>22</a:t>
            </a:r>
            <a:endParaRPr lang="en-US" sz="650" dirty="0"/>
          </a:p>
          <a:p>
            <a:endParaRPr lang="en-US" sz="800" dirty="0"/>
          </a:p>
        </p:txBody>
      </p:sp>
      <p:graphicFrame>
        <p:nvGraphicFramePr>
          <p:cNvPr id="19" name="Chart 18">
            <a:extLst>
              <a:ext uri="{FF2B5EF4-FFF2-40B4-BE49-F238E27FC236}">
                <a16:creationId xmlns:a16="http://schemas.microsoft.com/office/drawing/2014/main" id="{0BBAD75B-E0E2-79C4-7F51-28BEA40A31AF}"/>
              </a:ext>
            </a:extLst>
          </p:cNvPr>
          <p:cNvGraphicFramePr>
            <a:graphicFrameLocks/>
          </p:cNvGraphicFramePr>
          <p:nvPr>
            <p:extLst>
              <p:ext uri="{D42A27DB-BD31-4B8C-83A1-F6EECF244321}">
                <p14:modId xmlns:p14="http://schemas.microsoft.com/office/powerpoint/2010/main" val="709547886"/>
              </p:ext>
            </p:extLst>
          </p:nvPr>
        </p:nvGraphicFramePr>
        <p:xfrm>
          <a:off x="37311" y="990900"/>
          <a:ext cx="5411777" cy="2743200"/>
        </p:xfrm>
        <a:graphic>
          <a:graphicData uri="http://schemas.openxmlformats.org/drawingml/2006/chart">
            <c:chart xmlns:c="http://schemas.openxmlformats.org/drawingml/2006/chart" xmlns:r="http://schemas.openxmlformats.org/officeDocument/2006/relationships" r:id="rId13"/>
          </a:graphicData>
        </a:graphic>
      </p:graphicFrame>
    </p:spTree>
    <p:extLst>
      <p:ext uri="{BB962C8B-B14F-4D97-AF65-F5344CB8AC3E}">
        <p14:creationId xmlns:p14="http://schemas.microsoft.com/office/powerpoint/2010/main" val="4317328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804A3C-C080-7B16-87A7-787C5BE67C1D}"/>
            </a:ext>
          </a:extLst>
        </p:cNvPr>
        <p:cNvGrpSpPr/>
        <p:nvPr/>
      </p:nvGrpSpPr>
      <p:grpSpPr>
        <a:xfrm>
          <a:off x="0" y="0"/>
          <a:ext cx="0" cy="0"/>
          <a:chOff x="0" y="0"/>
          <a:chExt cx="0" cy="0"/>
        </a:xfrm>
      </p:grpSpPr>
      <p:pic>
        <p:nvPicPr>
          <p:cNvPr id="4" name="Picture 3" descr="A field of dry grass&#10;&#10;AI-generated content may be incorrect.">
            <a:extLst>
              <a:ext uri="{FF2B5EF4-FFF2-40B4-BE49-F238E27FC236}">
                <a16:creationId xmlns:a16="http://schemas.microsoft.com/office/drawing/2014/main" id="{5FDDFCDD-3EEE-C74B-260E-D516655BF0E8}"/>
              </a:ext>
            </a:extLst>
          </p:cNvPr>
          <p:cNvPicPr>
            <a:picLocks noChangeAspect="1"/>
          </p:cNvPicPr>
          <p:nvPr/>
        </p:nvPicPr>
        <p:blipFill>
          <a:blip r:embed="rId3">
            <a:alphaModFix amt="50000"/>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0" y="-1"/>
            <a:ext cx="5486400" cy="956946"/>
          </a:xfrm>
          <a:prstGeom prst="rect">
            <a:avLst/>
          </a:prstGeom>
        </p:spPr>
      </p:pic>
      <p:sp>
        <p:nvSpPr>
          <p:cNvPr id="2" name="Title 1">
            <a:extLst>
              <a:ext uri="{FF2B5EF4-FFF2-40B4-BE49-F238E27FC236}">
                <a16:creationId xmlns:a16="http://schemas.microsoft.com/office/drawing/2014/main" id="{DCC100B6-3056-8BB6-826E-55D8EA0718F0}"/>
              </a:ext>
            </a:extLst>
          </p:cNvPr>
          <p:cNvSpPr>
            <a:spLocks noGrp="1"/>
          </p:cNvSpPr>
          <p:nvPr>
            <p:ph type="title"/>
          </p:nvPr>
        </p:nvSpPr>
        <p:spPr>
          <a:xfrm>
            <a:off x="1075765" y="283118"/>
            <a:ext cx="3334870" cy="842805"/>
          </a:xfrm>
        </p:spPr>
        <p:txBody>
          <a:bodyPr>
            <a:normAutofit fontScale="90000"/>
          </a:bodyPr>
          <a:lstStyle/>
          <a:p>
            <a:pPr algn="ctr"/>
            <a:r>
              <a:rPr lang="en-US" sz="2200" dirty="0">
                <a:latin typeface="Arial" panose="020B0604020202020204" pitchFamily="34" charset="0"/>
                <a:cs typeface="Arial" panose="020B0604020202020204" pitchFamily="34" charset="0"/>
              </a:rPr>
              <a:t>CSUP Needs Assessment</a:t>
            </a:r>
            <a:br>
              <a:rPr lang="en-US" sz="2700" dirty="0">
                <a:latin typeface="Arial" panose="020B0604020202020204" pitchFamily="34" charset="0"/>
                <a:cs typeface="Arial" panose="020B0604020202020204" pitchFamily="34" charset="0"/>
              </a:rPr>
            </a:br>
            <a:r>
              <a:rPr lang="en-US" sz="1200" dirty="0">
                <a:latin typeface="Arial" panose="020B0604020202020204" pitchFamily="34" charset="0"/>
                <a:cs typeface="Arial" panose="020B0604020202020204" pitchFamily="34" charset="0"/>
              </a:rPr>
              <a:t>Kittson and Roseau County</a:t>
            </a:r>
            <a:br>
              <a:rPr lang="en-US" sz="2800" dirty="0">
                <a:latin typeface="Arial" panose="020B0604020202020204" pitchFamily="34" charset="0"/>
                <a:cs typeface="Arial" panose="020B0604020202020204" pitchFamily="34" charset="0"/>
              </a:rPr>
            </a:br>
            <a:r>
              <a:rPr lang="en-US" sz="1200" b="1" dirty="0">
                <a:solidFill>
                  <a:schemeClr val="bg1"/>
                </a:solidFill>
                <a:latin typeface="Arial" panose="020B0604020202020204" pitchFamily="34" charset="0"/>
                <a:cs typeface="Arial" panose="020B0604020202020204" pitchFamily="34" charset="0"/>
              </a:rPr>
              <a:t>Adult Baseline Assessment: Substance Use/Abuse</a:t>
            </a:r>
            <a:br>
              <a:rPr lang="en-US" dirty="0">
                <a:solidFill>
                  <a:schemeClr val="bg1"/>
                </a:solidFill>
              </a:rPr>
            </a:br>
            <a:endParaRPr lang="en-US" dirty="0">
              <a:solidFill>
                <a:schemeClr val="bg1"/>
              </a:solidFill>
            </a:endParaRPr>
          </a:p>
        </p:txBody>
      </p:sp>
      <p:pic>
        <p:nvPicPr>
          <p:cNvPr id="7" name="Picture 6">
            <a:extLst>
              <a:ext uri="{FF2B5EF4-FFF2-40B4-BE49-F238E27FC236}">
                <a16:creationId xmlns:a16="http://schemas.microsoft.com/office/drawing/2014/main" id="{45C28708-3170-198A-54C9-175071AA59FD}"/>
              </a:ext>
            </a:extLst>
          </p:cNvPr>
          <p:cNvPicPr>
            <a:picLocks noChangeAspect="1"/>
          </p:cNvPicPr>
          <p:nvPr/>
        </p:nvPicPr>
        <p:blipFill>
          <a:blip r:embed="rId5"/>
          <a:stretch>
            <a:fillRect/>
          </a:stretch>
        </p:blipFill>
        <p:spPr>
          <a:xfrm>
            <a:off x="148889" y="91723"/>
            <a:ext cx="861135" cy="773497"/>
          </a:xfrm>
          <a:prstGeom prst="rect">
            <a:avLst/>
          </a:prstGeom>
        </p:spPr>
      </p:pic>
      <p:pic>
        <p:nvPicPr>
          <p:cNvPr id="8" name="Picture 7">
            <a:extLst>
              <a:ext uri="{FF2B5EF4-FFF2-40B4-BE49-F238E27FC236}">
                <a16:creationId xmlns:a16="http://schemas.microsoft.com/office/drawing/2014/main" id="{0C0AFB1F-9139-1013-8867-B793306E19AD}"/>
              </a:ext>
            </a:extLst>
          </p:cNvPr>
          <p:cNvPicPr>
            <a:picLocks noChangeAspect="1"/>
          </p:cNvPicPr>
          <p:nvPr/>
        </p:nvPicPr>
        <p:blipFill>
          <a:blip r:embed="rId6"/>
          <a:stretch>
            <a:fillRect/>
          </a:stretch>
        </p:blipFill>
        <p:spPr>
          <a:xfrm>
            <a:off x="4349944" y="259634"/>
            <a:ext cx="1052786" cy="444887"/>
          </a:xfrm>
          <a:prstGeom prst="rect">
            <a:avLst/>
          </a:prstGeom>
        </p:spPr>
      </p:pic>
      <p:sp>
        <p:nvSpPr>
          <p:cNvPr id="9" name="TextBox 8">
            <a:extLst>
              <a:ext uri="{FF2B5EF4-FFF2-40B4-BE49-F238E27FC236}">
                <a16:creationId xmlns:a16="http://schemas.microsoft.com/office/drawing/2014/main" id="{DF56F6C4-B686-6EAE-CB24-D23A8E3A7D63}"/>
              </a:ext>
            </a:extLst>
          </p:cNvPr>
          <p:cNvSpPr txBox="1"/>
          <p:nvPr/>
        </p:nvSpPr>
        <p:spPr>
          <a:xfrm>
            <a:off x="5093969" y="6529113"/>
            <a:ext cx="524865" cy="276999"/>
          </a:xfrm>
          <a:prstGeom prst="rect">
            <a:avLst/>
          </a:prstGeom>
          <a:noFill/>
        </p:spPr>
        <p:txBody>
          <a:bodyPr wrap="square" rtlCol="0">
            <a:spAutoFit/>
          </a:bodyPr>
          <a:lstStyle/>
          <a:p>
            <a:r>
              <a:rPr lang="en-US" sz="1200" b="1" dirty="0"/>
              <a:t>13</a:t>
            </a:r>
          </a:p>
        </p:txBody>
      </p:sp>
      <p:sp>
        <p:nvSpPr>
          <p:cNvPr id="15" name="TextBox 14">
            <a:extLst>
              <a:ext uri="{FF2B5EF4-FFF2-40B4-BE49-F238E27FC236}">
                <a16:creationId xmlns:a16="http://schemas.microsoft.com/office/drawing/2014/main" id="{A96E541C-41A9-AFEA-2B45-9918402BBB1A}"/>
              </a:ext>
            </a:extLst>
          </p:cNvPr>
          <p:cNvSpPr txBox="1"/>
          <p:nvPr/>
        </p:nvSpPr>
        <p:spPr>
          <a:xfrm>
            <a:off x="0" y="5750004"/>
            <a:ext cx="2341123" cy="110799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600" b="1" i="0" u="none" strike="noStrike" kern="1200" cap="none" spc="0" normalizeH="0" baseline="0" noProof="0">
                <a:ln>
                  <a:noFill/>
                </a:ln>
                <a:solidFill>
                  <a:prstClr val="black"/>
                </a:solidFill>
                <a:effectLst/>
                <a:uLnTx/>
                <a:uFillTx/>
                <a:latin typeface="Aptos" panose="02110004020202020204"/>
                <a:ea typeface="+mn-ea"/>
                <a:cs typeface="+mn-cs"/>
              </a:rPr>
              <a:t>For more information, please visit:</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prstClr val="black"/>
                </a:solidFill>
                <a:effectLst/>
                <a:uLnTx/>
                <a:uFillTx/>
                <a:latin typeface="Aptos" panose="02110004020202020204"/>
                <a:ea typeface="+mn-ea"/>
                <a:cs typeface="+mn-cs"/>
                <a:hlinkClick r:id="rId7"/>
              </a:rPr>
              <a:t>PLACES: Local Data for Better Health | PLACES | CDC</a:t>
            </a:r>
            <a:endParaRPr kumimoji="0" lang="en-US" sz="600" b="0" i="0" u="none" strike="noStrike" kern="1200" cap="none" spc="0" normalizeH="0" baseline="0" noProof="0">
              <a:ln>
                <a:noFill/>
              </a:ln>
              <a:solidFill>
                <a:prstClr val="black"/>
              </a:solidFill>
              <a:effectLst/>
              <a:uLnTx/>
              <a:uFillTx/>
              <a:latin typeface="Aptos" panose="02110004020202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prstClr val="black"/>
                </a:solidFill>
                <a:effectLst/>
                <a:uLnTx/>
                <a:uFillTx/>
                <a:latin typeface="Aptos" panose="02110004020202020204"/>
                <a:ea typeface="+mn-ea"/>
                <a:cs typeface="+mn-cs"/>
                <a:hlinkClick r:id="rId8"/>
              </a:rPr>
              <a:t>Behavioral Risk Factor Surveillance System (BRFSS) - MN Dept. of Health</a:t>
            </a:r>
            <a:r>
              <a:rPr kumimoji="0" lang="en-US" sz="600" b="0" i="0" u="none" strike="noStrike" kern="1200" cap="none" spc="0" normalizeH="0" baseline="0" noProof="0">
                <a:ln>
                  <a:noFill/>
                </a:ln>
                <a:solidFill>
                  <a:prstClr val="black"/>
                </a:solidFill>
                <a:effectLst/>
                <a:uLnTx/>
                <a:uFillTx/>
                <a:latin typeface="Aptos" panose="02110004020202020204"/>
                <a:ea typeface="+mn-ea"/>
                <a:cs typeface="+mn-cs"/>
              </a:rPr>
              <a:t>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prstClr val="black"/>
                </a:solidFill>
                <a:effectLst/>
                <a:uLnTx/>
                <a:uFillTx/>
                <a:latin typeface="Aptos" panose="02110004020202020204"/>
                <a:ea typeface="+mn-ea"/>
                <a:cs typeface="+mn-cs"/>
                <a:hlinkClick r:id="rId9"/>
              </a:rPr>
              <a:t>Nonfatal Drug Overdose Dashboard - MN Dept. of Health</a:t>
            </a:r>
            <a:endParaRPr kumimoji="0" lang="en-US" sz="600" b="0" i="0" u="none" strike="noStrike" kern="1200" cap="none" spc="0" normalizeH="0" baseline="0" noProof="0">
              <a:ln>
                <a:noFill/>
              </a:ln>
              <a:solidFill>
                <a:prstClr val="black"/>
              </a:solidFill>
              <a:effectLst/>
              <a:uLnTx/>
              <a:uFillTx/>
              <a:latin typeface="Aptos" panose="02110004020202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prstClr val="black"/>
                </a:solidFill>
                <a:effectLst/>
                <a:uLnTx/>
                <a:uFillTx/>
                <a:latin typeface="Aptos" panose="02110004020202020204"/>
                <a:ea typeface="+mn-ea"/>
                <a:cs typeface="+mn-cs"/>
                <a:hlinkClick r:id="rId10"/>
              </a:rPr>
              <a:t>Substance use - Health, United States</a:t>
            </a:r>
            <a:endParaRPr kumimoji="0" lang="en-US" sz="600" b="0" i="0" u="none" strike="noStrike" kern="1200" cap="none" spc="0" normalizeH="0" baseline="0" noProof="0">
              <a:ln>
                <a:noFill/>
              </a:ln>
              <a:solidFill>
                <a:prstClr val="black"/>
              </a:solidFill>
              <a:effectLst/>
              <a:uLnTx/>
              <a:uFillTx/>
              <a:latin typeface="Aptos" panose="02110004020202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prstClr val="black"/>
                </a:solidFill>
                <a:effectLst/>
                <a:uLnTx/>
                <a:uFillTx/>
                <a:latin typeface="Aptos" panose="02110004020202020204"/>
                <a:ea typeface="+mn-ea"/>
                <a:cs typeface="+mn-cs"/>
                <a:hlinkClick r:id="rId11"/>
              </a:rPr>
              <a:t>Treatment of Substance Use Disorders | Overdose Prevention | CDC</a:t>
            </a:r>
            <a:endParaRPr kumimoji="0" lang="en-US" sz="600" b="0" i="0" u="none" strike="noStrike" kern="1200" cap="none" spc="0" normalizeH="0" baseline="0" noProof="0">
              <a:ln>
                <a:noFill/>
              </a:ln>
              <a:solidFill>
                <a:prstClr val="black"/>
              </a:solidFill>
              <a:effectLst/>
              <a:uLnTx/>
              <a:uFillTx/>
              <a:latin typeface="Aptos" panose="02110004020202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600" b="0" i="0" u="none" strike="noStrike" kern="1200" cap="none" spc="0" normalizeH="0" baseline="0" noProof="0">
                <a:ln>
                  <a:noFill/>
                </a:ln>
                <a:solidFill>
                  <a:prstClr val="black"/>
                </a:solidFill>
                <a:effectLst/>
                <a:uLnTx/>
                <a:uFillTx/>
                <a:latin typeface="Aptos" panose="02110004020202020204"/>
                <a:ea typeface="+mn-ea"/>
                <a:cs typeface="+mn-cs"/>
                <a:hlinkClick r:id="rId12"/>
              </a:rPr>
              <a:t>Front Page | Minnesota EHR Consortium</a:t>
            </a:r>
            <a:endParaRPr kumimoji="0" lang="fr-FR" sz="600" b="0" i="0" u="none" strike="noStrike" kern="1200" cap="none" spc="0" normalizeH="0" baseline="0" noProof="0">
              <a:ln>
                <a:noFill/>
              </a:ln>
              <a:solidFill>
                <a:prstClr val="black"/>
              </a:solidFill>
              <a:effectLst/>
              <a:uLnTx/>
              <a:uFillTx/>
              <a:latin typeface="Aptos" panose="02110004020202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prstClr val="black"/>
                </a:solidFill>
                <a:effectLst/>
                <a:uLnTx/>
                <a:uFillTx/>
                <a:latin typeface="Aptos" panose="02110004020202020204"/>
                <a:ea typeface="+mn-ea"/>
                <a:cs typeface="+mn-cs"/>
                <a:hlinkClick r:id="rId13"/>
              </a:rPr>
              <a:t>Statewide Trends in Drug Overdose: Preliminary 2023 Data Update</a:t>
            </a:r>
            <a:endParaRPr kumimoji="0" lang="en-US" sz="6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graphicFrame>
        <p:nvGraphicFramePr>
          <p:cNvPr id="17" name="Chart 16">
            <a:extLst>
              <a:ext uri="{FF2B5EF4-FFF2-40B4-BE49-F238E27FC236}">
                <a16:creationId xmlns:a16="http://schemas.microsoft.com/office/drawing/2014/main" id="{60852744-096D-4079-128E-BD506E97C306}"/>
              </a:ext>
            </a:extLst>
          </p:cNvPr>
          <p:cNvGraphicFramePr>
            <a:graphicFrameLocks/>
          </p:cNvGraphicFramePr>
          <p:nvPr>
            <p:extLst>
              <p:ext uri="{D42A27DB-BD31-4B8C-83A1-F6EECF244321}">
                <p14:modId xmlns:p14="http://schemas.microsoft.com/office/powerpoint/2010/main" val="2853724406"/>
              </p:ext>
            </p:extLst>
          </p:nvPr>
        </p:nvGraphicFramePr>
        <p:xfrm>
          <a:off x="1549940" y="3892062"/>
          <a:ext cx="3852790" cy="1857942"/>
        </p:xfrm>
        <a:graphic>
          <a:graphicData uri="http://schemas.openxmlformats.org/drawingml/2006/chart">
            <c:chart xmlns:c="http://schemas.openxmlformats.org/drawingml/2006/chart" xmlns:r="http://schemas.openxmlformats.org/officeDocument/2006/relationships" r:id="rId14"/>
          </a:graphicData>
        </a:graphic>
      </p:graphicFrame>
      <p:sp>
        <p:nvSpPr>
          <p:cNvPr id="19" name="TextBox 18">
            <a:extLst>
              <a:ext uri="{FF2B5EF4-FFF2-40B4-BE49-F238E27FC236}">
                <a16:creationId xmlns:a16="http://schemas.microsoft.com/office/drawing/2014/main" id="{14476944-4976-37CC-EECF-DB5565202DBA}"/>
              </a:ext>
            </a:extLst>
          </p:cNvPr>
          <p:cNvSpPr txBox="1"/>
          <p:nvPr/>
        </p:nvSpPr>
        <p:spPr>
          <a:xfrm>
            <a:off x="2417944" y="5833732"/>
            <a:ext cx="2810706" cy="646331"/>
          </a:xfrm>
          <a:prstGeom prst="rect">
            <a:avLst/>
          </a:prstGeom>
          <a:noFill/>
        </p:spPr>
        <p:txBody>
          <a:bodyPr wrap="square">
            <a:spAutoFit/>
          </a:bodyPr>
          <a:lstStyle/>
          <a:p>
            <a:pPr lvl="0">
              <a:defRPr/>
            </a:pPr>
            <a:r>
              <a:rPr kumimoji="0" lang="en-US" sz="600" b="0" i="1" u="none" strike="noStrike" kern="1200" cap="none" spc="0" normalizeH="0" baseline="0" noProof="0" dirty="0">
                <a:ln>
                  <a:noFill/>
                </a:ln>
                <a:solidFill>
                  <a:prstClr val="black"/>
                </a:solidFill>
                <a:effectLst/>
                <a:uLnTx/>
                <a:uFillTx/>
                <a:latin typeface="Aptos" panose="02110004020202020204"/>
                <a:ea typeface="+mn-ea"/>
                <a:cs typeface="+mn-cs"/>
              </a:rPr>
              <a:t>**Data presented is from the </a:t>
            </a:r>
            <a:r>
              <a:rPr kumimoji="0" lang="en-US" sz="600" b="1" i="1" u="none" strike="noStrike" kern="1200" cap="none" spc="0" normalizeH="0" baseline="0" noProof="0" dirty="0">
                <a:ln>
                  <a:noFill/>
                </a:ln>
                <a:solidFill>
                  <a:schemeClr val="accent2">
                    <a:lumMod val="75000"/>
                  </a:schemeClr>
                </a:solidFill>
                <a:effectLst/>
                <a:uLnTx/>
                <a:uFillTx/>
                <a:latin typeface="Aptos" panose="02110004020202020204"/>
                <a:ea typeface="+mn-ea"/>
                <a:cs typeface="+mn-cs"/>
              </a:rPr>
              <a:t>Minnesota Behavioral Risk Factor Surveillance System from 2018-2023</a:t>
            </a:r>
            <a:r>
              <a:rPr kumimoji="0" lang="en-US" sz="600" b="0" i="1" u="none" strike="noStrike" kern="1200" cap="none" spc="0" normalizeH="0" baseline="0" noProof="0" dirty="0">
                <a:ln>
                  <a:noFill/>
                </a:ln>
                <a:solidFill>
                  <a:schemeClr val="accent2">
                    <a:lumMod val="75000"/>
                  </a:schemeClr>
                </a:solidFill>
                <a:effectLst/>
                <a:uLnTx/>
                <a:uFillTx/>
                <a:latin typeface="Aptos" panose="02110004020202020204"/>
                <a:ea typeface="+mn-ea"/>
                <a:cs typeface="+mn-cs"/>
              </a:rPr>
              <a:t>.</a:t>
            </a:r>
            <a:r>
              <a:rPr lang="en-US" sz="700" baseline="30000" dirty="0"/>
              <a:t> 32</a:t>
            </a:r>
            <a:r>
              <a:rPr kumimoji="0" lang="en-US" sz="600" b="0" i="1" u="none" strike="noStrike" kern="1200" cap="none" spc="0" normalizeH="0" baseline="0" noProof="0" dirty="0">
                <a:ln>
                  <a:noFill/>
                </a:ln>
                <a:solidFill>
                  <a:schemeClr val="accent2">
                    <a:lumMod val="75000"/>
                  </a:schemeClr>
                </a:solidFill>
                <a:effectLst/>
                <a:uLnTx/>
                <a:uFillTx/>
                <a:latin typeface="Aptos" panose="02110004020202020204"/>
                <a:ea typeface="+mn-ea"/>
                <a:cs typeface="+mn-cs"/>
              </a:rPr>
              <a:t> </a:t>
            </a:r>
            <a:r>
              <a:rPr kumimoji="0" lang="en-US" sz="600" b="0" i="1" u="none" strike="noStrike" kern="1200" cap="none" spc="0" normalizeH="0" baseline="0" noProof="0" dirty="0">
                <a:ln>
                  <a:noFill/>
                </a:ln>
                <a:solidFill>
                  <a:prstClr val="black"/>
                </a:solidFill>
                <a:effectLst/>
                <a:uLnTx/>
                <a:uFillTx/>
                <a:latin typeface="Aptos" panose="02110004020202020204"/>
                <a:ea typeface="+mn-ea"/>
                <a:cs typeface="+mn-cs"/>
              </a:rPr>
              <a:t>These are weighted estimates. Due to the recent legalization of marijuana, there is not a lot of data on marijuana usage for just </a:t>
            </a:r>
            <a:r>
              <a:rPr lang="en-US" sz="600" i="1" dirty="0">
                <a:solidFill>
                  <a:prstClr val="black"/>
                </a:solidFill>
                <a:latin typeface="Aptos" panose="02110004020202020204"/>
              </a:rPr>
              <a:t>Kittson and Roseau</a:t>
            </a:r>
            <a:r>
              <a:rPr kumimoji="0" lang="en-US" sz="600" b="0" i="1" u="none" strike="noStrike" kern="1200" cap="none" spc="0" normalizeH="0" baseline="0" noProof="0" dirty="0">
                <a:ln>
                  <a:noFill/>
                </a:ln>
                <a:solidFill>
                  <a:prstClr val="black"/>
                </a:solidFill>
                <a:effectLst/>
                <a:uLnTx/>
                <a:uFillTx/>
                <a:latin typeface="Aptos" panose="02110004020202020204"/>
                <a:ea typeface="+mn-ea"/>
                <a:cs typeface="+mn-cs"/>
              </a:rPr>
              <a:t> County. Therefore, estimates were given for the QUIN County Community Health Board which comprises both Marshall County. The confidence intervals are wide, </a:t>
            </a:r>
            <a:r>
              <a:rPr kumimoji="0" lang="en-US" sz="600" b="1" i="1" u="none" strike="noStrike" kern="1200" cap="none" spc="0" normalizeH="0" baseline="0" noProof="0" dirty="0">
                <a:ln>
                  <a:noFill/>
                </a:ln>
                <a:solidFill>
                  <a:schemeClr val="accent2">
                    <a:lumMod val="75000"/>
                  </a:schemeClr>
                </a:solidFill>
                <a:effectLst/>
                <a:uLnTx/>
                <a:uFillTx/>
                <a:latin typeface="Aptos" panose="02110004020202020204"/>
                <a:ea typeface="+mn-ea"/>
                <a:cs typeface="+mn-cs"/>
              </a:rPr>
              <a:t>interpret with caution</a:t>
            </a:r>
            <a:r>
              <a:rPr kumimoji="0" lang="en-US" sz="600" b="0" i="1" u="none" strike="noStrike" kern="1200" cap="none" spc="0" normalizeH="0" baseline="0" noProof="0" dirty="0">
                <a:ln>
                  <a:noFill/>
                </a:ln>
                <a:solidFill>
                  <a:schemeClr val="accent2">
                    <a:lumMod val="75000"/>
                  </a:schemeClr>
                </a:solidFill>
                <a:effectLst/>
                <a:uLnTx/>
                <a:uFillTx/>
                <a:latin typeface="Aptos" panose="02110004020202020204"/>
                <a:ea typeface="+mn-ea"/>
                <a:cs typeface="+mn-cs"/>
              </a:rPr>
              <a:t>. </a:t>
            </a:r>
          </a:p>
        </p:txBody>
      </p:sp>
      <p:graphicFrame>
        <p:nvGraphicFramePr>
          <p:cNvPr id="23" name="Chart 22">
            <a:extLst>
              <a:ext uri="{FF2B5EF4-FFF2-40B4-BE49-F238E27FC236}">
                <a16:creationId xmlns:a16="http://schemas.microsoft.com/office/drawing/2014/main" id="{629F95FA-F9C8-CFE1-F435-437140419A1E}"/>
              </a:ext>
            </a:extLst>
          </p:cNvPr>
          <p:cNvGraphicFramePr/>
          <p:nvPr>
            <p:extLst>
              <p:ext uri="{D42A27DB-BD31-4B8C-83A1-F6EECF244321}">
                <p14:modId xmlns:p14="http://schemas.microsoft.com/office/powerpoint/2010/main" val="543885492"/>
              </p:ext>
            </p:extLst>
          </p:nvPr>
        </p:nvGraphicFramePr>
        <p:xfrm>
          <a:off x="2352249" y="1049981"/>
          <a:ext cx="3145277" cy="2379019"/>
        </p:xfrm>
        <a:graphic>
          <a:graphicData uri="http://schemas.openxmlformats.org/drawingml/2006/chart">
            <c:chart xmlns:c="http://schemas.openxmlformats.org/drawingml/2006/chart" xmlns:r="http://schemas.openxmlformats.org/officeDocument/2006/relationships" r:id="rId15"/>
          </a:graphicData>
        </a:graphic>
      </p:graphicFrame>
      <p:sp>
        <p:nvSpPr>
          <p:cNvPr id="24" name="TextBox 23">
            <a:extLst>
              <a:ext uri="{FF2B5EF4-FFF2-40B4-BE49-F238E27FC236}">
                <a16:creationId xmlns:a16="http://schemas.microsoft.com/office/drawing/2014/main" id="{5B204F07-2373-1F68-30C9-3014CE180744}"/>
              </a:ext>
            </a:extLst>
          </p:cNvPr>
          <p:cNvSpPr txBox="1"/>
          <p:nvPr/>
        </p:nvSpPr>
        <p:spPr>
          <a:xfrm>
            <a:off x="-11126" y="980429"/>
            <a:ext cx="2501137" cy="3670236"/>
          </a:xfrm>
          <a:prstGeom prst="rect">
            <a:avLst/>
          </a:prstGeom>
          <a:noFill/>
        </p:spPr>
        <p:txBody>
          <a:bodyPr wrap="square" rtlCol="0">
            <a:spAutoFit/>
          </a:bodyPr>
          <a:lstStyle/>
          <a:p>
            <a:r>
              <a:rPr lang="en-US" sz="750" b="1" dirty="0">
                <a:solidFill>
                  <a:schemeClr val="accent2"/>
                </a:solidFill>
              </a:rPr>
              <a:t>Other Significant Findings</a:t>
            </a:r>
          </a:p>
          <a:p>
            <a:pPr marL="171450" indent="-171450">
              <a:buFont typeface="Arial" panose="020B0604020202020204" pitchFamily="34" charset="0"/>
              <a:buChar char="•"/>
            </a:pPr>
            <a:r>
              <a:rPr lang="en-US" sz="750" dirty="0"/>
              <a:t>From 2016-2022, Roseau County reported </a:t>
            </a:r>
            <a:r>
              <a:rPr lang="en-US" sz="750" b="1" dirty="0"/>
              <a:t>104 nonfatal drug overdoses</a:t>
            </a:r>
            <a:r>
              <a:rPr lang="en-US" sz="750" dirty="0"/>
              <a:t>. Kittson County did not have any data.</a:t>
            </a:r>
            <a:r>
              <a:rPr lang="en-US" sz="750" baseline="30000" dirty="0"/>
              <a:t> 29</a:t>
            </a:r>
            <a:endParaRPr lang="en-US" sz="750" dirty="0"/>
          </a:p>
          <a:p>
            <a:pPr marL="628650" lvl="1" indent="-171450">
              <a:buFont typeface="Arial" panose="020B0604020202020204" pitchFamily="34" charset="0"/>
              <a:buChar char="•"/>
            </a:pPr>
            <a:r>
              <a:rPr lang="en-US" sz="750" dirty="0"/>
              <a:t>From 2016-2019, Roseau County reported </a:t>
            </a:r>
            <a:r>
              <a:rPr lang="en-US" sz="750" b="1" dirty="0"/>
              <a:t>three fatal drug overdoses </a:t>
            </a:r>
            <a:r>
              <a:rPr lang="en-US" sz="750" dirty="0"/>
              <a:t>and Kittson County reported one.</a:t>
            </a:r>
            <a:endParaRPr lang="en-US" sz="750" baseline="30000" dirty="0"/>
          </a:p>
          <a:p>
            <a:pPr marL="171450" indent="-171450">
              <a:buFont typeface="Arial" panose="020B0604020202020204" pitchFamily="34" charset="0"/>
              <a:buChar char="•"/>
            </a:pPr>
            <a:r>
              <a:rPr lang="en-US" sz="750" b="1" i="0" dirty="0">
                <a:effectLst/>
                <a:latin typeface="Avenir Next"/>
              </a:rPr>
              <a:t>24.1% (20.6%, 28.1%) </a:t>
            </a:r>
            <a:r>
              <a:rPr lang="en-US" sz="750" b="0" i="0" dirty="0">
                <a:solidFill>
                  <a:srgbClr val="3D3D3D"/>
                </a:solidFill>
                <a:effectLst/>
                <a:latin typeface="Avenir Next"/>
              </a:rPr>
              <a:t>of adults in Roseau County and </a:t>
            </a:r>
            <a:r>
              <a:rPr lang="en-US" sz="750" b="1" i="0" dirty="0">
                <a:effectLst/>
                <a:latin typeface="Avenir Next"/>
              </a:rPr>
              <a:t>26.2%</a:t>
            </a:r>
            <a:r>
              <a:rPr lang="en-US" sz="750" b="0" i="0" dirty="0">
                <a:effectLst/>
                <a:latin typeface="Avenir Next"/>
              </a:rPr>
              <a:t> </a:t>
            </a:r>
            <a:r>
              <a:rPr lang="en-US" sz="750" b="1" i="0" dirty="0">
                <a:effectLst/>
                <a:latin typeface="Avenir Next"/>
              </a:rPr>
              <a:t>(22.3%, 30.2%) </a:t>
            </a:r>
            <a:r>
              <a:rPr lang="en-US" sz="750" i="0" dirty="0">
                <a:solidFill>
                  <a:srgbClr val="3D3D3D"/>
                </a:solidFill>
                <a:effectLst/>
                <a:latin typeface="Avenir Next"/>
              </a:rPr>
              <a:t>of adults in Kittson County had depression in 2022.</a:t>
            </a:r>
            <a:r>
              <a:rPr lang="en-US" sz="750" i="0" baseline="30000" dirty="0">
                <a:solidFill>
                  <a:srgbClr val="3D3D3D"/>
                </a:solidFill>
                <a:effectLst/>
                <a:latin typeface="Avenir Next"/>
              </a:rPr>
              <a:t>30</a:t>
            </a:r>
            <a:endParaRPr lang="en-US" sz="750" i="0" dirty="0">
              <a:solidFill>
                <a:srgbClr val="3D3D3D"/>
              </a:solidFill>
              <a:effectLst/>
              <a:latin typeface="Avenir Next"/>
            </a:endParaRPr>
          </a:p>
          <a:p>
            <a:pPr marL="171450" indent="-171450">
              <a:buFont typeface="Arial" panose="020B0604020202020204" pitchFamily="34" charset="0"/>
              <a:buChar char="•"/>
            </a:pPr>
            <a:r>
              <a:rPr lang="en-US" sz="750" dirty="0">
                <a:solidFill>
                  <a:srgbClr val="3D3D3D"/>
                </a:solidFill>
                <a:latin typeface="Avenir Next"/>
              </a:rPr>
              <a:t>According to the MN EHR Consortium, it is estimated that at least </a:t>
            </a:r>
            <a:r>
              <a:rPr lang="en-US" sz="750" b="1" dirty="0">
                <a:solidFill>
                  <a:srgbClr val="3D3D3D"/>
                </a:solidFill>
                <a:latin typeface="Avenir Next"/>
              </a:rPr>
              <a:t>1% of individuals </a:t>
            </a:r>
            <a:r>
              <a:rPr lang="en-US" sz="750" dirty="0">
                <a:solidFill>
                  <a:srgbClr val="3D3D3D"/>
                </a:solidFill>
                <a:latin typeface="Avenir Next"/>
              </a:rPr>
              <a:t>in these counties suffer from dependence from cannabis, cocaine, and opioids, although there is no accurate data regarding cannabis use disorder for Kittson or Roseau Counties.</a:t>
            </a:r>
            <a:r>
              <a:rPr lang="en-US" sz="750" baseline="30000" dirty="0">
                <a:solidFill>
                  <a:srgbClr val="3D3D3D"/>
                </a:solidFill>
                <a:latin typeface="Avenir Next"/>
              </a:rPr>
              <a:t>31</a:t>
            </a:r>
            <a:endParaRPr lang="en-US" sz="750" dirty="0">
              <a:solidFill>
                <a:srgbClr val="3D3D3D"/>
              </a:solidFill>
              <a:latin typeface="Avenir Next"/>
            </a:endParaRPr>
          </a:p>
          <a:p>
            <a:pPr marL="171450" indent="-171450">
              <a:buFont typeface="Arial" panose="020B0604020202020204" pitchFamily="34" charset="0"/>
              <a:buChar char="•"/>
            </a:pPr>
            <a:r>
              <a:rPr lang="en-US" sz="750" dirty="0"/>
              <a:t>There is no data for cannabis-poisoning, however cases have </a:t>
            </a:r>
            <a:r>
              <a:rPr lang="en-US" sz="750" b="1" dirty="0"/>
              <a:t>increased </a:t>
            </a:r>
            <a:r>
              <a:rPr lang="en-US" sz="750" dirty="0"/>
              <a:t>across the state, including Greater MN. </a:t>
            </a:r>
            <a:r>
              <a:rPr lang="en-US" sz="750" baseline="30000" dirty="0"/>
              <a:t>31</a:t>
            </a:r>
            <a:endParaRPr lang="en-US" sz="750" b="1" i="0" baseline="30000" dirty="0">
              <a:solidFill>
                <a:srgbClr val="3D3D3D"/>
              </a:solidFill>
              <a:effectLst/>
              <a:latin typeface="Avenir Next"/>
            </a:endParaRPr>
          </a:p>
          <a:p>
            <a:pPr marL="171450" indent="-171450">
              <a:buFont typeface="Arial" panose="020B0604020202020204" pitchFamily="34" charset="0"/>
              <a:buChar char="•"/>
            </a:pPr>
            <a:r>
              <a:rPr lang="en-US" sz="750" dirty="0"/>
              <a:t>Kittson had </a:t>
            </a:r>
            <a:r>
              <a:rPr lang="en-US" sz="750" b="1" dirty="0"/>
              <a:t>7 drug arrests</a:t>
            </a:r>
            <a:r>
              <a:rPr lang="en-US" sz="750" dirty="0"/>
              <a:t>, with most of them being for marijuana and amphetamines/methamphetamines from 2021-2024.</a:t>
            </a:r>
            <a:r>
              <a:rPr lang="en-US" sz="750" baseline="30000" dirty="0"/>
              <a:t> 22</a:t>
            </a:r>
            <a:endParaRPr lang="en-US" sz="750" dirty="0"/>
          </a:p>
          <a:p>
            <a:pPr marL="171450" indent="-171450">
              <a:buFont typeface="Arial" panose="020B0604020202020204" pitchFamily="34" charset="0"/>
              <a:buChar char="•"/>
            </a:pPr>
            <a:r>
              <a:rPr lang="en-US" sz="750" dirty="0"/>
              <a:t>Roseau county </a:t>
            </a:r>
            <a:r>
              <a:rPr lang="en-US" sz="750" b="1" dirty="0"/>
              <a:t>had 67 drug arrests</a:t>
            </a:r>
            <a:r>
              <a:rPr lang="en-US" sz="750" dirty="0"/>
              <a:t>, with the majority being amphetamines/methamphetamines and marijuana from 2021-2024.</a:t>
            </a:r>
            <a:r>
              <a:rPr lang="en-US" sz="750" baseline="30000" dirty="0"/>
              <a:t>22</a:t>
            </a:r>
            <a:endParaRPr lang="en-US" sz="750" dirty="0"/>
          </a:p>
          <a:p>
            <a:pPr marL="171450" indent="-171450">
              <a:buFont typeface="Arial" panose="020B0604020202020204" pitchFamily="34" charset="0"/>
              <a:buChar char="•"/>
            </a:pPr>
            <a:endParaRPr lang="en-US" sz="750" baseline="30000" dirty="0"/>
          </a:p>
          <a:p>
            <a:pPr marL="171450" indent="-171450">
              <a:buFont typeface="Arial" panose="020B0604020202020204" pitchFamily="34" charset="0"/>
              <a:buChar char="•"/>
            </a:pPr>
            <a:endParaRPr lang="en-US" sz="800" dirty="0"/>
          </a:p>
          <a:p>
            <a:pPr marL="171450" indent="-171450">
              <a:buFont typeface="Arial" panose="020B0604020202020204" pitchFamily="34" charset="0"/>
              <a:buChar char="•"/>
            </a:pPr>
            <a:endParaRPr lang="en-US" sz="800" dirty="0"/>
          </a:p>
          <a:p>
            <a:pPr marL="171450" indent="-171450">
              <a:buFont typeface="Arial" panose="020B0604020202020204" pitchFamily="34" charset="0"/>
              <a:buChar char="•"/>
            </a:pPr>
            <a:endParaRPr lang="en-US" sz="800" dirty="0"/>
          </a:p>
          <a:p>
            <a:pPr marL="171450" indent="-171450">
              <a:buFont typeface="Arial" panose="020B0604020202020204" pitchFamily="34" charset="0"/>
              <a:buChar char="•"/>
            </a:pPr>
            <a:endParaRPr lang="en-US" sz="800" dirty="0"/>
          </a:p>
          <a:p>
            <a:pPr marL="171450" indent="-171450">
              <a:buFont typeface="Arial" panose="020B0604020202020204" pitchFamily="34" charset="0"/>
              <a:buChar char="•"/>
            </a:pPr>
            <a:endParaRPr lang="en-US" sz="800" dirty="0"/>
          </a:p>
        </p:txBody>
      </p:sp>
      <p:pic>
        <p:nvPicPr>
          <p:cNvPr id="1032" name="Picture 8" descr="Orange Flower PNG, Vector, PSD, and Clipart With Transparent Background ...">
            <a:extLst>
              <a:ext uri="{FF2B5EF4-FFF2-40B4-BE49-F238E27FC236}">
                <a16:creationId xmlns:a16="http://schemas.microsoft.com/office/drawing/2014/main" id="{5923B18C-B156-3047-8ADA-0ECF0E0A05C9}"/>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52458" y="4195343"/>
            <a:ext cx="1625577" cy="1625577"/>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82E9D0BD-CF3F-7CFA-7EC9-80BFEDA79D6E}"/>
              </a:ext>
            </a:extLst>
          </p:cNvPr>
          <p:cNvSpPr txBox="1"/>
          <p:nvPr/>
        </p:nvSpPr>
        <p:spPr>
          <a:xfrm>
            <a:off x="3728936" y="6464936"/>
            <a:ext cx="1499714" cy="215444"/>
          </a:xfrm>
          <a:prstGeom prst="rect">
            <a:avLst/>
          </a:prstGeom>
          <a:noFill/>
        </p:spPr>
        <p:txBody>
          <a:bodyPr wrap="square">
            <a:spAutoFit/>
          </a:bodyPr>
          <a:lstStyle/>
          <a:p>
            <a:pPr algn="ctr"/>
            <a:r>
              <a:rPr lang="en-US" sz="400" b="1" i="1" dirty="0">
                <a:solidFill>
                  <a:schemeClr val="accent2">
                    <a:lumMod val="75000"/>
                  </a:schemeClr>
                </a:solidFill>
              </a:rPr>
              <a:t>Created by Erika Howell, Public Health Educator, </a:t>
            </a:r>
            <a:r>
              <a:rPr lang="en-US" sz="400" b="1" i="1" dirty="0" err="1">
                <a:solidFill>
                  <a:schemeClr val="accent2">
                    <a:lumMod val="75000"/>
                  </a:schemeClr>
                </a:solidFill>
              </a:rPr>
              <a:t>LifeCare</a:t>
            </a:r>
            <a:r>
              <a:rPr lang="en-US" sz="400" b="1" i="1" dirty="0">
                <a:solidFill>
                  <a:schemeClr val="accent2">
                    <a:lumMod val="75000"/>
                  </a:schemeClr>
                </a:solidFill>
              </a:rPr>
              <a:t> Public Health</a:t>
            </a:r>
          </a:p>
        </p:txBody>
      </p:sp>
      <p:sp>
        <p:nvSpPr>
          <p:cNvPr id="3" name="TextBox 2">
            <a:extLst>
              <a:ext uri="{FF2B5EF4-FFF2-40B4-BE49-F238E27FC236}">
                <a16:creationId xmlns:a16="http://schemas.microsoft.com/office/drawing/2014/main" id="{34976EB2-F5B4-2F15-50E0-B7A6E3E26229}"/>
              </a:ext>
            </a:extLst>
          </p:cNvPr>
          <p:cNvSpPr txBox="1"/>
          <p:nvPr/>
        </p:nvSpPr>
        <p:spPr>
          <a:xfrm>
            <a:off x="2782113" y="1588149"/>
            <a:ext cx="1211655" cy="415498"/>
          </a:xfrm>
          <a:prstGeom prst="rect">
            <a:avLst/>
          </a:prstGeom>
          <a:solidFill>
            <a:schemeClr val="bg1"/>
          </a:solidFill>
        </p:spPr>
        <p:txBody>
          <a:bodyPr wrap="square" rtlCol="0">
            <a:spAutoFit/>
          </a:bodyPr>
          <a:lstStyle/>
          <a:p>
            <a:pPr algn="ctr"/>
            <a:r>
              <a:rPr lang="en-US" sz="700" b="1" dirty="0"/>
              <a:t>State Data (2022)</a:t>
            </a:r>
          </a:p>
          <a:p>
            <a:r>
              <a:rPr lang="en-US" sz="700" dirty="0"/>
              <a:t>Cigarettes 14%</a:t>
            </a:r>
          </a:p>
          <a:p>
            <a:r>
              <a:rPr lang="en-US" sz="700" dirty="0"/>
              <a:t>Binge drinking 22% </a:t>
            </a:r>
          </a:p>
        </p:txBody>
      </p:sp>
    </p:spTree>
    <p:extLst>
      <p:ext uri="{BB962C8B-B14F-4D97-AF65-F5344CB8AC3E}">
        <p14:creationId xmlns:p14="http://schemas.microsoft.com/office/powerpoint/2010/main" val="1202139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40BA23-68D8-61F5-D0BA-D73D79E9934A}"/>
            </a:ext>
          </a:extLst>
        </p:cNvPr>
        <p:cNvGrpSpPr/>
        <p:nvPr/>
      </p:nvGrpSpPr>
      <p:grpSpPr>
        <a:xfrm>
          <a:off x="0" y="0"/>
          <a:ext cx="0" cy="0"/>
          <a:chOff x="0" y="0"/>
          <a:chExt cx="0" cy="0"/>
        </a:xfrm>
      </p:grpSpPr>
      <p:pic>
        <p:nvPicPr>
          <p:cNvPr id="4" name="Picture 3" descr="A field of dry grass&#10;&#10;AI-generated content may be incorrect.">
            <a:extLst>
              <a:ext uri="{FF2B5EF4-FFF2-40B4-BE49-F238E27FC236}">
                <a16:creationId xmlns:a16="http://schemas.microsoft.com/office/drawing/2014/main" id="{15577967-47F9-922F-494F-E8BE7B203FD9}"/>
              </a:ext>
            </a:extLst>
          </p:cNvPr>
          <p:cNvPicPr>
            <a:picLocks noChangeAspect="1"/>
          </p:cNvPicPr>
          <p:nvPr/>
        </p:nvPicPr>
        <p:blipFill>
          <a:blip r:embed="rId2">
            <a:alphaModFix amt="50000"/>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0" y="-1"/>
            <a:ext cx="5486400" cy="956946"/>
          </a:xfrm>
          <a:prstGeom prst="rect">
            <a:avLst/>
          </a:prstGeom>
        </p:spPr>
      </p:pic>
      <p:sp>
        <p:nvSpPr>
          <p:cNvPr id="2" name="Title 1">
            <a:extLst>
              <a:ext uri="{FF2B5EF4-FFF2-40B4-BE49-F238E27FC236}">
                <a16:creationId xmlns:a16="http://schemas.microsoft.com/office/drawing/2014/main" id="{716E8989-4699-E19C-C3B9-E334528D036C}"/>
              </a:ext>
            </a:extLst>
          </p:cNvPr>
          <p:cNvSpPr>
            <a:spLocks noGrp="1"/>
          </p:cNvSpPr>
          <p:nvPr>
            <p:ph type="title"/>
          </p:nvPr>
        </p:nvSpPr>
        <p:spPr>
          <a:xfrm>
            <a:off x="891160" y="334008"/>
            <a:ext cx="3818292" cy="842805"/>
          </a:xfrm>
        </p:spPr>
        <p:txBody>
          <a:bodyPr>
            <a:normAutofit fontScale="90000"/>
          </a:bodyPr>
          <a:lstStyle/>
          <a:p>
            <a:pPr algn="ctr"/>
            <a:r>
              <a:rPr lang="en-US" sz="2200" dirty="0">
                <a:latin typeface="Arial" panose="020B0604020202020204" pitchFamily="34" charset="0"/>
                <a:cs typeface="Arial" panose="020B0604020202020204" pitchFamily="34" charset="0"/>
              </a:rPr>
              <a:t>CSUP Needs Assessment</a:t>
            </a:r>
            <a:br>
              <a:rPr lang="en-US" sz="2700" dirty="0">
                <a:latin typeface="Arial" panose="020B0604020202020204" pitchFamily="34" charset="0"/>
                <a:cs typeface="Arial" panose="020B0604020202020204" pitchFamily="34" charset="0"/>
              </a:rPr>
            </a:br>
            <a:r>
              <a:rPr lang="en-US" sz="1200" dirty="0">
                <a:latin typeface="Arial" panose="020B0604020202020204" pitchFamily="34" charset="0"/>
                <a:cs typeface="Arial" panose="020B0604020202020204" pitchFamily="34" charset="0"/>
              </a:rPr>
              <a:t>QUIN Community Health Board</a:t>
            </a:r>
            <a:br>
              <a:rPr lang="en-US" sz="1200" dirty="0">
                <a:latin typeface="Arial" panose="020B0604020202020204" pitchFamily="34" charset="0"/>
                <a:cs typeface="Arial" panose="020B0604020202020204" pitchFamily="34" charset="0"/>
              </a:rPr>
            </a:br>
            <a:r>
              <a:rPr lang="en-US" sz="1200" b="1" dirty="0">
                <a:solidFill>
                  <a:schemeClr val="bg1"/>
                </a:solidFill>
                <a:latin typeface="Arial" panose="020B0604020202020204" pitchFamily="34" charset="0"/>
                <a:cs typeface="Arial" panose="020B0604020202020204" pitchFamily="34" charset="0"/>
              </a:rPr>
              <a:t>Youth Baseline Assessment: Substance Use</a:t>
            </a:r>
            <a:r>
              <a:rPr lang="en-US" sz="1200" dirty="0">
                <a:latin typeface="Arial" panose="020B0604020202020204" pitchFamily="34" charset="0"/>
                <a:cs typeface="Arial" panose="020B0604020202020204" pitchFamily="34" charset="0"/>
              </a:rPr>
              <a:t>  </a:t>
            </a:r>
            <a:br>
              <a:rPr lang="en-US" sz="2800" dirty="0">
                <a:latin typeface="Arial" panose="020B0604020202020204" pitchFamily="34" charset="0"/>
                <a:cs typeface="Arial" panose="020B0604020202020204" pitchFamily="34" charset="0"/>
              </a:rPr>
            </a:br>
            <a:br>
              <a:rPr lang="en-US" dirty="0">
                <a:solidFill>
                  <a:schemeClr val="bg1"/>
                </a:solidFill>
              </a:rPr>
            </a:br>
            <a:endParaRPr lang="en-US" dirty="0">
              <a:solidFill>
                <a:schemeClr val="bg1"/>
              </a:solidFill>
            </a:endParaRPr>
          </a:p>
        </p:txBody>
      </p:sp>
      <p:sp>
        <p:nvSpPr>
          <p:cNvPr id="7" name="TextBox 6">
            <a:extLst>
              <a:ext uri="{FF2B5EF4-FFF2-40B4-BE49-F238E27FC236}">
                <a16:creationId xmlns:a16="http://schemas.microsoft.com/office/drawing/2014/main" id="{0925C160-036F-D263-20A2-7764C9F6C66A}"/>
              </a:ext>
            </a:extLst>
          </p:cNvPr>
          <p:cNvSpPr txBox="1"/>
          <p:nvPr/>
        </p:nvSpPr>
        <p:spPr>
          <a:xfrm>
            <a:off x="5093969" y="6529113"/>
            <a:ext cx="524865" cy="276999"/>
          </a:xfrm>
          <a:prstGeom prst="rect">
            <a:avLst/>
          </a:prstGeom>
          <a:noFill/>
        </p:spPr>
        <p:txBody>
          <a:bodyPr wrap="square" rtlCol="0">
            <a:spAutoFit/>
          </a:bodyPr>
          <a:lstStyle/>
          <a:p>
            <a:r>
              <a:rPr lang="en-US" sz="1200" b="1" dirty="0"/>
              <a:t>17</a:t>
            </a:r>
          </a:p>
        </p:txBody>
      </p:sp>
      <p:pic>
        <p:nvPicPr>
          <p:cNvPr id="8" name="Picture 7">
            <a:extLst>
              <a:ext uri="{FF2B5EF4-FFF2-40B4-BE49-F238E27FC236}">
                <a16:creationId xmlns:a16="http://schemas.microsoft.com/office/drawing/2014/main" id="{B01FF0A6-3E38-786F-DDD7-583F86AAAEA2}"/>
              </a:ext>
            </a:extLst>
          </p:cNvPr>
          <p:cNvPicPr>
            <a:picLocks noChangeAspect="1"/>
          </p:cNvPicPr>
          <p:nvPr/>
        </p:nvPicPr>
        <p:blipFill>
          <a:blip r:embed="rId4"/>
          <a:stretch>
            <a:fillRect/>
          </a:stretch>
        </p:blipFill>
        <p:spPr>
          <a:xfrm>
            <a:off x="301811" y="48201"/>
            <a:ext cx="639484" cy="860541"/>
          </a:xfrm>
          <a:prstGeom prst="rect">
            <a:avLst/>
          </a:prstGeom>
        </p:spPr>
      </p:pic>
      <p:pic>
        <p:nvPicPr>
          <p:cNvPr id="9" name="Picture 8">
            <a:extLst>
              <a:ext uri="{FF2B5EF4-FFF2-40B4-BE49-F238E27FC236}">
                <a16:creationId xmlns:a16="http://schemas.microsoft.com/office/drawing/2014/main" id="{00FB0608-365E-3C85-F71D-20E2144600D6}"/>
              </a:ext>
            </a:extLst>
          </p:cNvPr>
          <p:cNvPicPr>
            <a:picLocks noChangeAspect="1"/>
          </p:cNvPicPr>
          <p:nvPr/>
        </p:nvPicPr>
        <p:blipFill>
          <a:blip r:embed="rId4"/>
          <a:stretch>
            <a:fillRect/>
          </a:stretch>
        </p:blipFill>
        <p:spPr>
          <a:xfrm>
            <a:off x="4545105" y="48201"/>
            <a:ext cx="639484" cy="860541"/>
          </a:xfrm>
          <a:prstGeom prst="rect">
            <a:avLst/>
          </a:prstGeom>
        </p:spPr>
      </p:pic>
      <p:pic>
        <p:nvPicPr>
          <p:cNvPr id="13" name="Picture 12">
            <a:extLst>
              <a:ext uri="{FF2B5EF4-FFF2-40B4-BE49-F238E27FC236}">
                <a16:creationId xmlns:a16="http://schemas.microsoft.com/office/drawing/2014/main" id="{F12AB17E-7AA6-0BE9-39DC-3942D2AC66E6}"/>
              </a:ext>
            </a:extLst>
          </p:cNvPr>
          <p:cNvPicPr>
            <a:picLocks noChangeAspect="1"/>
          </p:cNvPicPr>
          <p:nvPr/>
        </p:nvPicPr>
        <p:blipFill>
          <a:blip r:embed="rId5"/>
          <a:stretch>
            <a:fillRect/>
          </a:stretch>
        </p:blipFill>
        <p:spPr>
          <a:xfrm>
            <a:off x="480264" y="1005147"/>
            <a:ext cx="4229188" cy="3258310"/>
          </a:xfrm>
          <a:prstGeom prst="rect">
            <a:avLst/>
          </a:prstGeom>
        </p:spPr>
      </p:pic>
      <p:sp>
        <p:nvSpPr>
          <p:cNvPr id="16" name="TextBox 15">
            <a:extLst>
              <a:ext uri="{FF2B5EF4-FFF2-40B4-BE49-F238E27FC236}">
                <a16:creationId xmlns:a16="http://schemas.microsoft.com/office/drawing/2014/main" id="{F7C41AB1-2089-5AE5-41FF-C66AEBFC748B}"/>
              </a:ext>
            </a:extLst>
          </p:cNvPr>
          <p:cNvSpPr txBox="1"/>
          <p:nvPr/>
        </p:nvSpPr>
        <p:spPr>
          <a:xfrm>
            <a:off x="4594227" y="6203911"/>
            <a:ext cx="979170" cy="276999"/>
          </a:xfrm>
          <a:prstGeom prst="rect">
            <a:avLst/>
          </a:prstGeom>
          <a:noFill/>
        </p:spPr>
        <p:txBody>
          <a:bodyPr wrap="square" rtlCol="0">
            <a:spAutoFit/>
          </a:bodyPr>
          <a:lstStyle/>
          <a:p>
            <a:pPr algn="ctr"/>
            <a:r>
              <a:rPr lang="en-US" sz="400" b="1" i="1" dirty="0">
                <a:solidFill>
                  <a:srgbClr val="C00000"/>
                </a:solidFill>
              </a:rPr>
              <a:t>Created by Patrick Olson, Data Analyst for Healthy QUIN Counties and Northwest 8 </a:t>
            </a:r>
          </a:p>
        </p:txBody>
      </p:sp>
      <p:pic>
        <p:nvPicPr>
          <p:cNvPr id="18" name="Picture 17">
            <a:extLst>
              <a:ext uri="{FF2B5EF4-FFF2-40B4-BE49-F238E27FC236}">
                <a16:creationId xmlns:a16="http://schemas.microsoft.com/office/drawing/2014/main" id="{9E50206A-CD45-53D5-BB3C-D1D8BC0A5DA9}"/>
              </a:ext>
            </a:extLst>
          </p:cNvPr>
          <p:cNvPicPr>
            <a:picLocks noChangeAspect="1"/>
          </p:cNvPicPr>
          <p:nvPr/>
        </p:nvPicPr>
        <p:blipFill>
          <a:blip r:embed="rId6"/>
          <a:stretch>
            <a:fillRect/>
          </a:stretch>
        </p:blipFill>
        <p:spPr>
          <a:xfrm>
            <a:off x="591808" y="4311659"/>
            <a:ext cx="4006099" cy="2467194"/>
          </a:xfrm>
          <a:prstGeom prst="rect">
            <a:avLst/>
          </a:prstGeom>
        </p:spPr>
      </p:pic>
    </p:spTree>
    <p:extLst>
      <p:ext uri="{BB962C8B-B14F-4D97-AF65-F5344CB8AC3E}">
        <p14:creationId xmlns:p14="http://schemas.microsoft.com/office/powerpoint/2010/main" val="27449149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34D2F0-1AD4-2DC7-65E6-EDF9C49E0870}"/>
            </a:ext>
          </a:extLst>
        </p:cNvPr>
        <p:cNvGrpSpPr/>
        <p:nvPr/>
      </p:nvGrpSpPr>
      <p:grpSpPr>
        <a:xfrm>
          <a:off x="0" y="0"/>
          <a:ext cx="0" cy="0"/>
          <a:chOff x="0" y="0"/>
          <a:chExt cx="0" cy="0"/>
        </a:xfrm>
      </p:grpSpPr>
      <p:pic>
        <p:nvPicPr>
          <p:cNvPr id="4" name="Picture 3" descr="A field of dry grass&#10;&#10;AI-generated content may be incorrect.">
            <a:extLst>
              <a:ext uri="{FF2B5EF4-FFF2-40B4-BE49-F238E27FC236}">
                <a16:creationId xmlns:a16="http://schemas.microsoft.com/office/drawing/2014/main" id="{F9EEC857-7F4A-B3BF-46FE-70B825B48D47}"/>
              </a:ext>
            </a:extLst>
          </p:cNvPr>
          <p:cNvPicPr>
            <a:picLocks noChangeAspect="1"/>
          </p:cNvPicPr>
          <p:nvPr/>
        </p:nvPicPr>
        <p:blipFill>
          <a:blip r:embed="rId3">
            <a:alphaModFix amt="50000"/>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0" y="-1"/>
            <a:ext cx="5486400" cy="956946"/>
          </a:xfrm>
          <a:prstGeom prst="rect">
            <a:avLst/>
          </a:prstGeom>
        </p:spPr>
      </p:pic>
      <p:sp>
        <p:nvSpPr>
          <p:cNvPr id="2" name="Title 1">
            <a:extLst>
              <a:ext uri="{FF2B5EF4-FFF2-40B4-BE49-F238E27FC236}">
                <a16:creationId xmlns:a16="http://schemas.microsoft.com/office/drawing/2014/main" id="{380DD354-3979-241E-7A9E-9D30747C9AF5}"/>
              </a:ext>
            </a:extLst>
          </p:cNvPr>
          <p:cNvSpPr>
            <a:spLocks noGrp="1"/>
          </p:cNvSpPr>
          <p:nvPr>
            <p:ph type="title"/>
          </p:nvPr>
        </p:nvSpPr>
        <p:spPr>
          <a:xfrm>
            <a:off x="377190" y="215986"/>
            <a:ext cx="4732020" cy="842805"/>
          </a:xfrm>
        </p:spPr>
        <p:txBody>
          <a:bodyPr>
            <a:normAutofit fontScale="90000"/>
          </a:bodyPr>
          <a:lstStyle/>
          <a:p>
            <a:pPr algn="ctr"/>
            <a:r>
              <a:rPr lang="en-US" sz="2200" dirty="0">
                <a:latin typeface="Arial" panose="020B0604020202020204" pitchFamily="34" charset="0"/>
                <a:cs typeface="Arial" panose="020B0604020202020204" pitchFamily="34" charset="0"/>
              </a:rPr>
              <a:t>CSUP Needs Assessment</a:t>
            </a:r>
            <a:br>
              <a:rPr lang="en-US" sz="2700" dirty="0">
                <a:latin typeface="Arial" panose="020B0604020202020204" pitchFamily="34" charset="0"/>
                <a:cs typeface="Arial" panose="020B0604020202020204" pitchFamily="34" charset="0"/>
              </a:rPr>
            </a:br>
            <a:r>
              <a:rPr lang="en-US" sz="1200" dirty="0">
                <a:latin typeface="Arial" panose="020B0604020202020204" pitchFamily="34" charset="0"/>
                <a:cs typeface="Arial" panose="020B0604020202020204" pitchFamily="34" charset="0"/>
              </a:rPr>
              <a:t>QUIN County Community Health Board </a:t>
            </a:r>
            <a:br>
              <a:rPr lang="en-US" sz="2800" dirty="0">
                <a:latin typeface="Arial" panose="020B0604020202020204" pitchFamily="34" charset="0"/>
                <a:cs typeface="Arial" panose="020B0604020202020204" pitchFamily="34" charset="0"/>
              </a:rPr>
            </a:br>
            <a:r>
              <a:rPr lang="en-US" sz="1200" b="1" dirty="0">
                <a:solidFill>
                  <a:schemeClr val="bg1"/>
                </a:solidFill>
                <a:latin typeface="Arial" panose="020B0604020202020204" pitchFamily="34" charset="0"/>
                <a:cs typeface="Arial" panose="020B0604020202020204" pitchFamily="34" charset="0"/>
              </a:rPr>
              <a:t>Youth Baseline Assessment: Substance Use</a:t>
            </a:r>
            <a:br>
              <a:rPr lang="en-US" sz="1200" b="1" dirty="0">
                <a:solidFill>
                  <a:schemeClr val="bg1"/>
                </a:solidFill>
                <a:latin typeface="Arial" panose="020B0604020202020204" pitchFamily="34" charset="0"/>
                <a:cs typeface="Arial" panose="020B0604020202020204" pitchFamily="34" charset="0"/>
              </a:rPr>
            </a:br>
            <a:r>
              <a:rPr lang="en-US" sz="1200" b="1" dirty="0">
                <a:solidFill>
                  <a:schemeClr val="bg1"/>
                </a:solidFill>
                <a:latin typeface="Arial" panose="020B0604020202020204" pitchFamily="34" charset="0"/>
                <a:cs typeface="Arial" panose="020B0604020202020204" pitchFamily="34" charset="0"/>
              </a:rPr>
              <a:t>Continued</a:t>
            </a:r>
            <a:br>
              <a:rPr lang="en-US" dirty="0">
                <a:solidFill>
                  <a:schemeClr val="bg1"/>
                </a:solidFill>
              </a:rPr>
            </a:br>
            <a:endParaRPr lang="en-US" dirty="0">
              <a:solidFill>
                <a:schemeClr val="bg1"/>
              </a:solidFill>
            </a:endParaRPr>
          </a:p>
        </p:txBody>
      </p:sp>
      <p:sp>
        <p:nvSpPr>
          <p:cNvPr id="8" name="TextBox 7">
            <a:extLst>
              <a:ext uri="{FF2B5EF4-FFF2-40B4-BE49-F238E27FC236}">
                <a16:creationId xmlns:a16="http://schemas.microsoft.com/office/drawing/2014/main" id="{F59DFF39-AAC0-9864-264A-D10A3FBF0680}"/>
              </a:ext>
            </a:extLst>
          </p:cNvPr>
          <p:cNvSpPr txBox="1"/>
          <p:nvPr/>
        </p:nvSpPr>
        <p:spPr>
          <a:xfrm>
            <a:off x="5093969" y="6529113"/>
            <a:ext cx="524865" cy="276999"/>
          </a:xfrm>
          <a:prstGeom prst="rect">
            <a:avLst/>
          </a:prstGeom>
          <a:noFill/>
        </p:spPr>
        <p:txBody>
          <a:bodyPr wrap="square" rtlCol="0">
            <a:spAutoFit/>
          </a:bodyPr>
          <a:lstStyle/>
          <a:p>
            <a:r>
              <a:rPr lang="en-US" sz="1200" b="1" dirty="0"/>
              <a:t>15</a:t>
            </a:r>
          </a:p>
        </p:txBody>
      </p:sp>
      <p:graphicFrame>
        <p:nvGraphicFramePr>
          <p:cNvPr id="9" name="Content Placeholder 8">
            <a:extLst>
              <a:ext uri="{FF2B5EF4-FFF2-40B4-BE49-F238E27FC236}">
                <a16:creationId xmlns:a16="http://schemas.microsoft.com/office/drawing/2014/main" id="{4106DFF3-FE98-0886-AB2B-3FCE0864BF56}"/>
              </a:ext>
            </a:extLst>
          </p:cNvPr>
          <p:cNvGraphicFramePr>
            <a:graphicFrameLocks noGrp="1"/>
          </p:cNvGraphicFramePr>
          <p:nvPr>
            <p:ph idx="1"/>
            <p:extLst>
              <p:ext uri="{D42A27DB-BD31-4B8C-83A1-F6EECF244321}">
                <p14:modId xmlns:p14="http://schemas.microsoft.com/office/powerpoint/2010/main" val="2370485122"/>
              </p:ext>
            </p:extLst>
          </p:nvPr>
        </p:nvGraphicFramePr>
        <p:xfrm>
          <a:off x="0" y="956946"/>
          <a:ext cx="3954443" cy="317832"/>
        </p:xfrm>
        <a:graphic>
          <a:graphicData uri="http://schemas.openxmlformats.org/drawingml/2006/chart">
            <c:chart xmlns:c="http://schemas.openxmlformats.org/drawingml/2006/chart" xmlns:r="http://schemas.openxmlformats.org/officeDocument/2006/relationships" r:id="rId5"/>
          </a:graphicData>
        </a:graphic>
      </p:graphicFrame>
      <p:sp>
        <p:nvSpPr>
          <p:cNvPr id="12" name="Content Placeholder 2">
            <a:extLst>
              <a:ext uri="{FF2B5EF4-FFF2-40B4-BE49-F238E27FC236}">
                <a16:creationId xmlns:a16="http://schemas.microsoft.com/office/drawing/2014/main" id="{D7039B5F-A3A8-EBB3-3D0D-BD3D9A20E3A8}"/>
              </a:ext>
            </a:extLst>
          </p:cNvPr>
          <p:cNvSpPr txBox="1">
            <a:spLocks/>
          </p:cNvSpPr>
          <p:nvPr/>
        </p:nvSpPr>
        <p:spPr>
          <a:xfrm>
            <a:off x="0" y="1016555"/>
            <a:ext cx="2918459" cy="3407136"/>
          </a:xfrm>
          <a:prstGeom prst="rect">
            <a:avLst/>
          </a:prstGeom>
        </p:spPr>
        <p:txBody>
          <a:bodyPr vert="horz" lIns="91440" tIns="45720" rIns="91440" bIns="45720" rtlCol="0">
            <a:normAutofit/>
          </a:bodyPr>
          <a:lstStyle>
            <a:lvl1pPr marL="137160" indent="-137160" algn="l" defTabSz="548640" rtl="0" eaLnBrk="1" latinLnBrk="0" hangingPunct="1">
              <a:lnSpc>
                <a:spcPct val="90000"/>
              </a:lnSpc>
              <a:spcBef>
                <a:spcPts val="600"/>
              </a:spcBef>
              <a:buFont typeface="Arial" panose="020B0604020202020204" pitchFamily="34" charset="0"/>
              <a:buChar char="•"/>
              <a:defRPr sz="1680" kern="1200">
                <a:solidFill>
                  <a:schemeClr val="tx1"/>
                </a:solidFill>
                <a:latin typeface="+mn-lt"/>
                <a:ea typeface="+mn-ea"/>
                <a:cs typeface="+mn-cs"/>
              </a:defRPr>
            </a:lvl1pPr>
            <a:lvl2pPr marL="411480" indent="-137160" algn="l" defTabSz="548640" rtl="0" eaLnBrk="1" latinLnBrk="0" hangingPunct="1">
              <a:lnSpc>
                <a:spcPct val="90000"/>
              </a:lnSpc>
              <a:spcBef>
                <a:spcPts val="300"/>
              </a:spcBef>
              <a:buFont typeface="Arial" panose="020B0604020202020204" pitchFamily="34" charset="0"/>
              <a:buChar char="•"/>
              <a:defRPr sz="1440" kern="1200">
                <a:solidFill>
                  <a:schemeClr val="tx1"/>
                </a:solidFill>
                <a:latin typeface="+mn-lt"/>
                <a:ea typeface="+mn-ea"/>
                <a:cs typeface="+mn-cs"/>
              </a:defRPr>
            </a:lvl2pPr>
            <a:lvl3pPr marL="685800" indent="-137160" algn="l" defTabSz="548640" rtl="0" eaLnBrk="1" latinLnBrk="0" hangingPunct="1">
              <a:lnSpc>
                <a:spcPct val="90000"/>
              </a:lnSpc>
              <a:spcBef>
                <a:spcPts val="300"/>
              </a:spcBef>
              <a:buFont typeface="Arial" panose="020B0604020202020204" pitchFamily="34" charset="0"/>
              <a:buChar char="•"/>
              <a:defRPr sz="1200" kern="1200">
                <a:solidFill>
                  <a:schemeClr val="tx1"/>
                </a:solidFill>
                <a:latin typeface="+mn-lt"/>
                <a:ea typeface="+mn-ea"/>
                <a:cs typeface="+mn-cs"/>
              </a:defRPr>
            </a:lvl3pPr>
            <a:lvl4pPr marL="960120" indent="-137160" algn="l" defTabSz="548640" rtl="0" eaLnBrk="1" latinLnBrk="0" hangingPunct="1">
              <a:lnSpc>
                <a:spcPct val="90000"/>
              </a:lnSpc>
              <a:spcBef>
                <a:spcPts val="300"/>
              </a:spcBef>
              <a:buFont typeface="Arial" panose="020B0604020202020204" pitchFamily="34" charset="0"/>
              <a:buChar char="•"/>
              <a:defRPr sz="1080" kern="1200">
                <a:solidFill>
                  <a:schemeClr val="tx1"/>
                </a:solidFill>
                <a:latin typeface="+mn-lt"/>
                <a:ea typeface="+mn-ea"/>
                <a:cs typeface="+mn-cs"/>
              </a:defRPr>
            </a:lvl4pPr>
            <a:lvl5pPr marL="1234440" indent="-137160" algn="l" defTabSz="548640" rtl="0" eaLnBrk="1" latinLnBrk="0" hangingPunct="1">
              <a:lnSpc>
                <a:spcPct val="90000"/>
              </a:lnSpc>
              <a:spcBef>
                <a:spcPts val="300"/>
              </a:spcBef>
              <a:buFont typeface="Arial" panose="020B0604020202020204" pitchFamily="34" charset="0"/>
              <a:buChar char="•"/>
              <a:defRPr sz="1080" kern="1200">
                <a:solidFill>
                  <a:schemeClr val="tx1"/>
                </a:solidFill>
                <a:latin typeface="+mn-lt"/>
                <a:ea typeface="+mn-ea"/>
                <a:cs typeface="+mn-cs"/>
              </a:defRPr>
            </a:lvl5pPr>
            <a:lvl6pPr marL="1508760" indent="-137160" algn="l" defTabSz="548640" rtl="0" eaLnBrk="1" latinLnBrk="0" hangingPunct="1">
              <a:lnSpc>
                <a:spcPct val="90000"/>
              </a:lnSpc>
              <a:spcBef>
                <a:spcPts val="300"/>
              </a:spcBef>
              <a:buFont typeface="Arial" panose="020B0604020202020204" pitchFamily="34" charset="0"/>
              <a:buChar char="•"/>
              <a:defRPr sz="1080" kern="1200">
                <a:solidFill>
                  <a:schemeClr val="tx1"/>
                </a:solidFill>
                <a:latin typeface="+mn-lt"/>
                <a:ea typeface="+mn-ea"/>
                <a:cs typeface="+mn-cs"/>
              </a:defRPr>
            </a:lvl6pPr>
            <a:lvl7pPr marL="1783080" indent="-137160" algn="l" defTabSz="548640" rtl="0" eaLnBrk="1" latinLnBrk="0" hangingPunct="1">
              <a:lnSpc>
                <a:spcPct val="90000"/>
              </a:lnSpc>
              <a:spcBef>
                <a:spcPts val="300"/>
              </a:spcBef>
              <a:buFont typeface="Arial" panose="020B0604020202020204" pitchFamily="34" charset="0"/>
              <a:buChar char="•"/>
              <a:defRPr sz="1080" kern="1200">
                <a:solidFill>
                  <a:schemeClr val="tx1"/>
                </a:solidFill>
                <a:latin typeface="+mn-lt"/>
                <a:ea typeface="+mn-ea"/>
                <a:cs typeface="+mn-cs"/>
              </a:defRPr>
            </a:lvl7pPr>
            <a:lvl8pPr marL="2057400" indent="-137160" algn="l" defTabSz="548640" rtl="0" eaLnBrk="1" latinLnBrk="0" hangingPunct="1">
              <a:lnSpc>
                <a:spcPct val="90000"/>
              </a:lnSpc>
              <a:spcBef>
                <a:spcPts val="300"/>
              </a:spcBef>
              <a:buFont typeface="Arial" panose="020B0604020202020204" pitchFamily="34" charset="0"/>
              <a:buChar char="•"/>
              <a:defRPr sz="1080" kern="1200">
                <a:solidFill>
                  <a:schemeClr val="tx1"/>
                </a:solidFill>
                <a:latin typeface="+mn-lt"/>
                <a:ea typeface="+mn-ea"/>
                <a:cs typeface="+mn-cs"/>
              </a:defRPr>
            </a:lvl8pPr>
            <a:lvl9pPr marL="2331720" indent="-137160" algn="l" defTabSz="548640" rtl="0" eaLnBrk="1" latinLnBrk="0" hangingPunct="1">
              <a:lnSpc>
                <a:spcPct val="90000"/>
              </a:lnSpc>
              <a:spcBef>
                <a:spcPts val="300"/>
              </a:spcBef>
              <a:buFont typeface="Arial" panose="020B0604020202020204" pitchFamily="34" charset="0"/>
              <a:buChar char="•"/>
              <a:defRPr sz="1080" kern="1200">
                <a:solidFill>
                  <a:schemeClr val="tx1"/>
                </a:solidFill>
                <a:latin typeface="+mn-lt"/>
                <a:ea typeface="+mn-ea"/>
                <a:cs typeface="+mn-cs"/>
              </a:defRPr>
            </a:lvl9pPr>
          </a:lstStyle>
          <a:p>
            <a:pPr marL="0" indent="0">
              <a:buNone/>
            </a:pPr>
            <a:r>
              <a:rPr lang="en-US" sz="900" b="1" dirty="0">
                <a:solidFill>
                  <a:srgbClr val="C00000"/>
                </a:solidFill>
              </a:rPr>
              <a:t>Nonfatal Drug Overdoses and Neonatal Abstinence</a:t>
            </a:r>
          </a:p>
          <a:p>
            <a:pPr marL="0" indent="0">
              <a:buNone/>
            </a:pPr>
            <a:r>
              <a:rPr lang="en-US" sz="800" dirty="0"/>
              <a:t>Due to insufficient data on nonfatal drug overdoses, </a:t>
            </a:r>
            <a:r>
              <a:rPr lang="en-US" sz="800" b="1" dirty="0"/>
              <a:t>we cannot find any accurate estimates</a:t>
            </a:r>
            <a:r>
              <a:rPr lang="en-US" sz="800" dirty="0"/>
              <a:t> for nonfatal drug overdoses for this population. However, there is data on the Nonfatal Drug Overdoses for the Northwest Region, which includes counties included in the QUIN County Community Health Board Region.</a:t>
            </a:r>
            <a:r>
              <a:rPr lang="en-US" sz="800" kern="100" baseline="30000" dirty="0">
                <a:latin typeface="Aptos" panose="020B0004020202020204" pitchFamily="34" charset="0"/>
                <a:cs typeface="Times New Roman" panose="02020603050405020304" pitchFamily="18" charset="0"/>
              </a:rPr>
              <a:t> 33</a:t>
            </a:r>
            <a:endParaRPr lang="en-US" sz="800" dirty="0"/>
          </a:p>
          <a:p>
            <a:r>
              <a:rPr lang="en-US" sz="900" dirty="0"/>
              <a:t>According to the Minnesota Department of Health, there were </a:t>
            </a:r>
            <a:r>
              <a:rPr lang="en-US" sz="900" b="1" dirty="0"/>
              <a:t>351 nonfatal hospital visits </a:t>
            </a:r>
            <a:r>
              <a:rPr lang="en-US" sz="900" dirty="0"/>
              <a:t>for all drug overdoses those 15-24 for the Northwest Region from 2016-2021.</a:t>
            </a:r>
            <a:r>
              <a:rPr lang="en-US" sz="900" kern="100" baseline="30000" dirty="0">
                <a:latin typeface="Aptos" panose="020B0004020202020204" pitchFamily="34" charset="0"/>
                <a:cs typeface="Times New Roman" panose="02020603050405020304" pitchFamily="18" charset="0"/>
              </a:rPr>
              <a:t> 33</a:t>
            </a:r>
            <a:endParaRPr lang="en-US" sz="900" dirty="0"/>
          </a:p>
          <a:p>
            <a:pPr lvl="1"/>
            <a:r>
              <a:rPr lang="en-US" sz="700" b="1" dirty="0"/>
              <a:t>103 </a:t>
            </a:r>
            <a:r>
              <a:rPr lang="en-US" sz="700" dirty="0"/>
              <a:t>were from opioid involved overdoses</a:t>
            </a:r>
            <a:r>
              <a:rPr lang="en-US" sz="700" kern="100" baseline="30000" dirty="0">
                <a:latin typeface="Aptos" panose="020B0004020202020204" pitchFamily="34" charset="0"/>
                <a:cs typeface="Times New Roman" panose="02020603050405020304" pitchFamily="18" charset="0"/>
              </a:rPr>
              <a:t> 33</a:t>
            </a:r>
            <a:endParaRPr lang="en-US" sz="700" dirty="0"/>
          </a:p>
          <a:p>
            <a:r>
              <a:rPr lang="en-US" sz="900" dirty="0"/>
              <a:t>According to the Minnesota Department of Health, there were </a:t>
            </a:r>
            <a:r>
              <a:rPr lang="en-US" sz="900" b="1" dirty="0"/>
              <a:t>50 cases of Neonatal Abstinence Syndrome (NAS) </a:t>
            </a:r>
            <a:r>
              <a:rPr lang="en-US" sz="900" dirty="0"/>
              <a:t>due to substance use from the mother in 2021.</a:t>
            </a:r>
            <a:r>
              <a:rPr lang="en-US" sz="700" kern="100" baseline="30000" dirty="0">
                <a:latin typeface="Aptos" panose="020B0004020202020204" pitchFamily="34" charset="0"/>
                <a:cs typeface="Times New Roman" panose="02020603050405020304" pitchFamily="18" charset="0"/>
              </a:rPr>
              <a:t>33</a:t>
            </a:r>
            <a:endParaRPr lang="en-US" sz="660" dirty="0"/>
          </a:p>
          <a:p>
            <a:r>
              <a:rPr lang="en-US" sz="900" dirty="0"/>
              <a:t>From 2021-2024, there were a total </a:t>
            </a:r>
            <a:r>
              <a:rPr lang="en-US" sz="900" b="1" dirty="0"/>
              <a:t>of 22 drug arrests for &lt;18.</a:t>
            </a:r>
            <a:r>
              <a:rPr lang="en-US" sz="900" b="1" kern="100" baseline="30000" dirty="0">
                <a:latin typeface="Aptos" panose="020B0004020202020204" pitchFamily="34" charset="0"/>
                <a:cs typeface="Times New Roman" panose="02020603050405020304" pitchFamily="18" charset="0"/>
              </a:rPr>
              <a:t>33</a:t>
            </a:r>
            <a:endParaRPr lang="en-US" sz="900" b="1" dirty="0"/>
          </a:p>
          <a:p>
            <a:pPr marL="0" indent="0">
              <a:buNone/>
            </a:pPr>
            <a:endParaRPr lang="en-US" sz="600" i="1" dirty="0"/>
          </a:p>
          <a:p>
            <a:pPr marL="0" indent="0">
              <a:buNone/>
            </a:pPr>
            <a:r>
              <a:rPr lang="en-US" sz="600" i="1" dirty="0"/>
              <a:t>**Data presented is from the Minnesota Department of Health’s Northwest Minnesota Drug and Opioid-Involved Data Overview from 2016-2021 to help guide interventions</a:t>
            </a:r>
            <a:r>
              <a:rPr lang="en-US" sz="600" b="1" i="1" dirty="0">
                <a:solidFill>
                  <a:srgbClr val="0A8470"/>
                </a:solidFill>
              </a:rPr>
              <a:t>. </a:t>
            </a:r>
            <a:r>
              <a:rPr lang="en-US" sz="600" b="1" i="1" dirty="0">
                <a:solidFill>
                  <a:srgbClr val="C00000"/>
                </a:solidFill>
              </a:rPr>
              <a:t>These estimates are for the Northwest Region only, interpret with caution,</a:t>
            </a:r>
            <a:r>
              <a:rPr lang="en-US" sz="600" b="1" i="1" dirty="0">
                <a:solidFill>
                  <a:srgbClr val="086A5A"/>
                </a:solidFill>
              </a:rPr>
              <a:t> </a:t>
            </a:r>
            <a:r>
              <a:rPr lang="en-US" sz="600" i="1" dirty="0"/>
              <a:t>as they may not be representative of the QUIN County Community Health Board Region. Confidence intervals and p-values were not available.</a:t>
            </a:r>
          </a:p>
          <a:p>
            <a:pPr marL="0" indent="0">
              <a:buNone/>
            </a:pPr>
            <a:endParaRPr lang="en-US" sz="900" dirty="0"/>
          </a:p>
        </p:txBody>
      </p:sp>
      <p:pic>
        <p:nvPicPr>
          <p:cNvPr id="15" name="Picture 14" descr="A close up of a red rose&#10;&#10;AI-generated content may be incorrect.">
            <a:extLst>
              <a:ext uri="{FF2B5EF4-FFF2-40B4-BE49-F238E27FC236}">
                <a16:creationId xmlns:a16="http://schemas.microsoft.com/office/drawing/2014/main" id="{8DF3D7A8-F468-E1E3-7FA2-8FB776E97B8B}"/>
              </a:ext>
            </a:extLst>
          </p:cNvPr>
          <p:cNvPicPr>
            <a:picLocks noChangeAspect="1"/>
          </p:cNvPicPr>
          <p:nvPr/>
        </p:nvPicPr>
        <p:blipFill>
          <a:blip r:embed="rId6">
            <a:extLs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a:off x="2994211" y="1096017"/>
            <a:ext cx="2241176" cy="1680882"/>
          </a:xfrm>
          <a:prstGeom prst="rect">
            <a:avLst/>
          </a:prstGeom>
        </p:spPr>
      </p:pic>
      <p:sp>
        <p:nvSpPr>
          <p:cNvPr id="16" name="TextBox 15">
            <a:extLst>
              <a:ext uri="{FF2B5EF4-FFF2-40B4-BE49-F238E27FC236}">
                <a16:creationId xmlns:a16="http://schemas.microsoft.com/office/drawing/2014/main" id="{5A568608-A7A3-BB1E-0A53-453401CD179C}"/>
              </a:ext>
            </a:extLst>
          </p:cNvPr>
          <p:cNvSpPr txBox="1"/>
          <p:nvPr/>
        </p:nvSpPr>
        <p:spPr>
          <a:xfrm>
            <a:off x="-5716" y="4279020"/>
            <a:ext cx="4924086" cy="923330"/>
          </a:xfrm>
          <a:prstGeom prst="rect">
            <a:avLst/>
          </a:prstGeom>
          <a:noFill/>
        </p:spPr>
        <p:txBody>
          <a:bodyPr wrap="square" rtlCol="0">
            <a:spAutoFit/>
          </a:bodyPr>
          <a:lstStyle/>
          <a:p>
            <a:r>
              <a:rPr lang="en-US" sz="600" b="1" dirty="0"/>
              <a:t>For more information, please visit:</a:t>
            </a:r>
          </a:p>
          <a:p>
            <a:r>
              <a:rPr lang="en-US" sz="600" dirty="0"/>
              <a:t> </a:t>
            </a:r>
            <a:r>
              <a:rPr lang="en-US" sz="600" dirty="0">
                <a:hlinkClick r:id="rId8"/>
              </a:rPr>
              <a:t>Minnesota Student Survey</a:t>
            </a:r>
            <a:endParaRPr lang="en-US" sz="600" dirty="0"/>
          </a:p>
          <a:p>
            <a:r>
              <a:rPr lang="en-US" sz="600" dirty="0">
                <a:hlinkClick r:id="rId9"/>
              </a:rPr>
              <a:t>Nonfatal Drug Overdose Dashboard - MN Dept. of Health</a:t>
            </a:r>
            <a:endParaRPr lang="en-US" sz="600" dirty="0"/>
          </a:p>
          <a:p>
            <a:r>
              <a:rPr lang="en-US" sz="600" dirty="0">
                <a:hlinkClick r:id="rId10"/>
              </a:rPr>
              <a:t>Protecting Youth From the Harms of Vaping | Smoking and Tobacco Use | CDC</a:t>
            </a:r>
            <a:endParaRPr lang="en-US" sz="600" dirty="0"/>
          </a:p>
          <a:p>
            <a:r>
              <a:rPr lang="en-US" sz="600" dirty="0">
                <a:hlinkClick r:id="rId11"/>
              </a:rPr>
              <a:t>Cannabis and Teens | Cannabis and Public Health | CDC</a:t>
            </a:r>
            <a:endParaRPr lang="en-US" sz="600" dirty="0"/>
          </a:p>
          <a:p>
            <a:r>
              <a:rPr lang="en-US" sz="600" dirty="0">
                <a:hlinkClick r:id="rId12"/>
              </a:rPr>
              <a:t>Substance Use Among Youth | Reducing Health Risks Among Youth | CDC</a:t>
            </a:r>
            <a:endParaRPr lang="en-US" sz="600" dirty="0"/>
          </a:p>
          <a:p>
            <a:r>
              <a:rPr lang="en-US" sz="600" dirty="0">
                <a:hlinkClick r:id="rId13"/>
              </a:rPr>
              <a:t>About Underage Drinking | Alcohol Use | CDC</a:t>
            </a:r>
            <a:endParaRPr lang="en-US" sz="600" dirty="0"/>
          </a:p>
          <a:p>
            <a:endParaRPr lang="en-US" sz="600" dirty="0"/>
          </a:p>
          <a:p>
            <a:endParaRPr lang="en-US" sz="600" dirty="0"/>
          </a:p>
        </p:txBody>
      </p:sp>
      <p:sp>
        <p:nvSpPr>
          <p:cNvPr id="17" name="TextBox 16">
            <a:extLst>
              <a:ext uri="{FF2B5EF4-FFF2-40B4-BE49-F238E27FC236}">
                <a16:creationId xmlns:a16="http://schemas.microsoft.com/office/drawing/2014/main" id="{048DE2FA-34D0-F9CF-3B66-7B0C32647D42}"/>
              </a:ext>
            </a:extLst>
          </p:cNvPr>
          <p:cNvSpPr txBox="1"/>
          <p:nvPr/>
        </p:nvSpPr>
        <p:spPr>
          <a:xfrm>
            <a:off x="3939305" y="6345553"/>
            <a:ext cx="1491240" cy="276999"/>
          </a:xfrm>
          <a:prstGeom prst="rect">
            <a:avLst/>
          </a:prstGeom>
          <a:noFill/>
        </p:spPr>
        <p:txBody>
          <a:bodyPr wrap="square" rtlCol="0">
            <a:spAutoFit/>
          </a:bodyPr>
          <a:lstStyle/>
          <a:p>
            <a:pPr algn="ctr"/>
            <a:r>
              <a:rPr lang="en-US" sz="400" b="1" i="1" dirty="0">
                <a:solidFill>
                  <a:srgbClr val="C00000"/>
                </a:solidFill>
              </a:rPr>
              <a:t>Created by Miranda Griechen, BA, MPH, Public Health Educator, Pennington &amp; Red Lake County Public Health &amp; Home Care </a:t>
            </a:r>
          </a:p>
        </p:txBody>
      </p:sp>
      <p:pic>
        <p:nvPicPr>
          <p:cNvPr id="5" name="Picture 4">
            <a:extLst>
              <a:ext uri="{FF2B5EF4-FFF2-40B4-BE49-F238E27FC236}">
                <a16:creationId xmlns:a16="http://schemas.microsoft.com/office/drawing/2014/main" id="{E0A59DCC-3811-CF76-C59F-A58308DCC729}"/>
              </a:ext>
            </a:extLst>
          </p:cNvPr>
          <p:cNvPicPr>
            <a:picLocks noChangeAspect="1"/>
          </p:cNvPicPr>
          <p:nvPr/>
        </p:nvPicPr>
        <p:blipFill>
          <a:blip r:embed="rId14"/>
          <a:stretch>
            <a:fillRect/>
          </a:stretch>
        </p:blipFill>
        <p:spPr>
          <a:xfrm>
            <a:off x="192483" y="79256"/>
            <a:ext cx="594918" cy="800569"/>
          </a:xfrm>
          <a:prstGeom prst="rect">
            <a:avLst/>
          </a:prstGeom>
        </p:spPr>
      </p:pic>
      <p:pic>
        <p:nvPicPr>
          <p:cNvPr id="10" name="Picture 9">
            <a:extLst>
              <a:ext uri="{FF2B5EF4-FFF2-40B4-BE49-F238E27FC236}">
                <a16:creationId xmlns:a16="http://schemas.microsoft.com/office/drawing/2014/main" id="{95B073A0-349D-4304-A6E0-7484D3CE358E}"/>
              </a:ext>
            </a:extLst>
          </p:cNvPr>
          <p:cNvPicPr>
            <a:picLocks noChangeAspect="1"/>
          </p:cNvPicPr>
          <p:nvPr/>
        </p:nvPicPr>
        <p:blipFill>
          <a:blip r:embed="rId14"/>
          <a:stretch>
            <a:fillRect/>
          </a:stretch>
        </p:blipFill>
        <p:spPr>
          <a:xfrm>
            <a:off x="4547034" y="79256"/>
            <a:ext cx="594918" cy="800569"/>
          </a:xfrm>
          <a:prstGeom prst="rect">
            <a:avLst/>
          </a:prstGeom>
        </p:spPr>
      </p:pic>
    </p:spTree>
    <p:extLst>
      <p:ext uri="{BB962C8B-B14F-4D97-AF65-F5344CB8AC3E}">
        <p14:creationId xmlns:p14="http://schemas.microsoft.com/office/powerpoint/2010/main" val="37831846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5AB3EB-F4F9-D1BF-3693-D011B63A6CCF}"/>
            </a:ext>
          </a:extLst>
        </p:cNvPr>
        <p:cNvGrpSpPr/>
        <p:nvPr/>
      </p:nvGrpSpPr>
      <p:grpSpPr>
        <a:xfrm>
          <a:off x="0" y="0"/>
          <a:ext cx="0" cy="0"/>
          <a:chOff x="0" y="0"/>
          <a:chExt cx="0" cy="0"/>
        </a:xfrm>
      </p:grpSpPr>
      <p:pic>
        <p:nvPicPr>
          <p:cNvPr id="4" name="Picture 3" descr="A field of dry grass&#10;&#10;AI-generated content may be incorrect.">
            <a:extLst>
              <a:ext uri="{FF2B5EF4-FFF2-40B4-BE49-F238E27FC236}">
                <a16:creationId xmlns:a16="http://schemas.microsoft.com/office/drawing/2014/main" id="{7BF51113-7145-BAAD-055C-6DC8BB9EB8D2}"/>
              </a:ext>
            </a:extLst>
          </p:cNvPr>
          <p:cNvPicPr>
            <a:picLocks noChangeAspect="1"/>
          </p:cNvPicPr>
          <p:nvPr/>
        </p:nvPicPr>
        <p:blipFill>
          <a:blip r:embed="rId3">
            <a:alphaModFix amt="50000"/>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0" y="-1"/>
            <a:ext cx="5486400" cy="956946"/>
          </a:xfrm>
          <a:prstGeom prst="rect">
            <a:avLst/>
          </a:prstGeom>
        </p:spPr>
      </p:pic>
      <p:sp>
        <p:nvSpPr>
          <p:cNvPr id="2" name="Title 1">
            <a:extLst>
              <a:ext uri="{FF2B5EF4-FFF2-40B4-BE49-F238E27FC236}">
                <a16:creationId xmlns:a16="http://schemas.microsoft.com/office/drawing/2014/main" id="{1E4665E0-3153-211D-2763-974566C8EB95}"/>
              </a:ext>
            </a:extLst>
          </p:cNvPr>
          <p:cNvSpPr>
            <a:spLocks noGrp="1"/>
          </p:cNvSpPr>
          <p:nvPr>
            <p:ph type="title"/>
          </p:nvPr>
        </p:nvSpPr>
        <p:spPr>
          <a:xfrm>
            <a:off x="377190" y="417520"/>
            <a:ext cx="4732020" cy="842805"/>
          </a:xfrm>
        </p:spPr>
        <p:txBody>
          <a:bodyPr>
            <a:normAutofit fontScale="90000"/>
          </a:bodyPr>
          <a:lstStyle/>
          <a:p>
            <a:pPr algn="ctr"/>
            <a:r>
              <a:rPr lang="en-US" sz="2200" dirty="0">
                <a:latin typeface="Arial" panose="020B0604020202020204" pitchFamily="34" charset="0"/>
                <a:cs typeface="Arial" panose="020B0604020202020204" pitchFamily="34" charset="0"/>
              </a:rPr>
              <a:t>CSUP Needs Assessment</a:t>
            </a:r>
            <a:br>
              <a:rPr lang="en-US" sz="2700" dirty="0">
                <a:latin typeface="Arial" panose="020B0604020202020204" pitchFamily="34" charset="0"/>
                <a:cs typeface="Arial" panose="020B0604020202020204" pitchFamily="34" charset="0"/>
              </a:rPr>
            </a:br>
            <a:r>
              <a:rPr lang="en-US" sz="1200" dirty="0">
                <a:latin typeface="Arial" panose="020B0604020202020204" pitchFamily="34" charset="0"/>
                <a:cs typeface="Arial" panose="020B0604020202020204" pitchFamily="34" charset="0"/>
              </a:rPr>
              <a:t> QUIN County Community Health Board </a:t>
            </a:r>
            <a:br>
              <a:rPr lang="en-US" sz="1200" dirty="0">
                <a:latin typeface="Arial" panose="020B0604020202020204" pitchFamily="34" charset="0"/>
                <a:cs typeface="Arial" panose="020B0604020202020204" pitchFamily="34" charset="0"/>
              </a:rPr>
            </a:br>
            <a:r>
              <a:rPr lang="en-US" sz="1200" b="1" dirty="0">
                <a:solidFill>
                  <a:schemeClr val="bg1"/>
                </a:solidFill>
                <a:latin typeface="Arial" panose="020B0604020202020204" pitchFamily="34" charset="0"/>
                <a:cs typeface="Arial" panose="020B0604020202020204" pitchFamily="34" charset="0"/>
              </a:rPr>
              <a:t>Adult Baseline Assessment: Substance Use</a:t>
            </a:r>
            <a:br>
              <a:rPr lang="en-US" sz="2800" dirty="0">
                <a:latin typeface="Arial" panose="020B0604020202020204" pitchFamily="34" charset="0"/>
                <a:cs typeface="Arial" panose="020B0604020202020204" pitchFamily="34" charset="0"/>
              </a:rPr>
            </a:br>
            <a:br>
              <a:rPr lang="en-US" dirty="0">
                <a:solidFill>
                  <a:schemeClr val="bg1"/>
                </a:solidFill>
              </a:rPr>
            </a:br>
            <a:endParaRPr lang="en-US" dirty="0">
              <a:solidFill>
                <a:schemeClr val="bg1"/>
              </a:solidFill>
            </a:endParaRPr>
          </a:p>
        </p:txBody>
      </p:sp>
      <p:sp>
        <p:nvSpPr>
          <p:cNvPr id="11" name="TextBox 10">
            <a:extLst>
              <a:ext uri="{FF2B5EF4-FFF2-40B4-BE49-F238E27FC236}">
                <a16:creationId xmlns:a16="http://schemas.microsoft.com/office/drawing/2014/main" id="{549FC0EC-9171-F71F-CC19-6DBDCB2C8F19}"/>
              </a:ext>
            </a:extLst>
          </p:cNvPr>
          <p:cNvSpPr txBox="1"/>
          <p:nvPr/>
        </p:nvSpPr>
        <p:spPr>
          <a:xfrm>
            <a:off x="5093969" y="6529113"/>
            <a:ext cx="524865" cy="276999"/>
          </a:xfrm>
          <a:prstGeom prst="rect">
            <a:avLst/>
          </a:prstGeom>
          <a:noFill/>
        </p:spPr>
        <p:txBody>
          <a:bodyPr wrap="square" rtlCol="0">
            <a:spAutoFit/>
          </a:bodyPr>
          <a:lstStyle/>
          <a:p>
            <a:r>
              <a:rPr lang="en-US" sz="1200" b="1" dirty="0"/>
              <a:t>16</a:t>
            </a:r>
          </a:p>
        </p:txBody>
      </p:sp>
      <p:sp>
        <p:nvSpPr>
          <p:cNvPr id="15" name="TextBox 14">
            <a:extLst>
              <a:ext uri="{FF2B5EF4-FFF2-40B4-BE49-F238E27FC236}">
                <a16:creationId xmlns:a16="http://schemas.microsoft.com/office/drawing/2014/main" id="{34A0DE73-4D7D-A908-8C35-1F6B434F5EF4}"/>
              </a:ext>
            </a:extLst>
          </p:cNvPr>
          <p:cNvSpPr txBox="1"/>
          <p:nvPr/>
        </p:nvSpPr>
        <p:spPr>
          <a:xfrm>
            <a:off x="301811" y="3442744"/>
            <a:ext cx="5184589" cy="276999"/>
          </a:xfrm>
          <a:prstGeom prst="rect">
            <a:avLst/>
          </a:prstGeom>
          <a:noFill/>
        </p:spPr>
        <p:txBody>
          <a:bodyPr wrap="square">
            <a:spAutoFit/>
          </a:bodyPr>
          <a:lstStyle/>
          <a:p>
            <a:r>
              <a:rPr lang="en-US" sz="600" i="1" dirty="0"/>
              <a:t>**Data presented is from the </a:t>
            </a:r>
            <a:r>
              <a:rPr lang="en-US" sz="600" b="1" i="1" dirty="0">
                <a:solidFill>
                  <a:srgbClr val="C00000"/>
                </a:solidFill>
              </a:rPr>
              <a:t>Minnesota Behavioral Risk Factor Surveillance System from 2018-2023</a:t>
            </a:r>
            <a:r>
              <a:rPr lang="en-US" sz="600" i="1" dirty="0">
                <a:solidFill>
                  <a:srgbClr val="0A8470"/>
                </a:solidFill>
              </a:rPr>
              <a:t>. </a:t>
            </a:r>
            <a:r>
              <a:rPr lang="en-US" sz="600" i="1" dirty="0"/>
              <a:t>These are weighted estimates. Confidence intervals are also given. Since they were quite wide and to help with clarity, these were omitted from the chart, </a:t>
            </a:r>
            <a:r>
              <a:rPr lang="en-US" sz="600" b="1" i="1" dirty="0">
                <a:solidFill>
                  <a:srgbClr val="C00000"/>
                </a:solidFill>
              </a:rPr>
              <a:t>interpret with caution</a:t>
            </a:r>
            <a:r>
              <a:rPr lang="en-US" sz="600" i="1" dirty="0">
                <a:solidFill>
                  <a:srgbClr val="FF0000"/>
                </a:solidFill>
              </a:rPr>
              <a:t>. </a:t>
            </a:r>
          </a:p>
        </p:txBody>
      </p:sp>
      <p:sp>
        <p:nvSpPr>
          <p:cNvPr id="16" name="TextBox 15">
            <a:extLst>
              <a:ext uri="{FF2B5EF4-FFF2-40B4-BE49-F238E27FC236}">
                <a16:creationId xmlns:a16="http://schemas.microsoft.com/office/drawing/2014/main" id="{CE85F3BF-E181-727D-47CC-927EEED341DE}"/>
              </a:ext>
            </a:extLst>
          </p:cNvPr>
          <p:cNvSpPr txBox="1"/>
          <p:nvPr/>
        </p:nvSpPr>
        <p:spPr>
          <a:xfrm>
            <a:off x="301811" y="3719743"/>
            <a:ext cx="5063730" cy="1877437"/>
          </a:xfrm>
          <a:prstGeom prst="rect">
            <a:avLst/>
          </a:prstGeom>
          <a:noFill/>
        </p:spPr>
        <p:txBody>
          <a:bodyPr wrap="square" rtlCol="0">
            <a:spAutoFit/>
          </a:bodyPr>
          <a:lstStyle/>
          <a:p>
            <a:r>
              <a:rPr lang="en-US" sz="1000" b="1" dirty="0">
                <a:solidFill>
                  <a:srgbClr val="C00000"/>
                </a:solidFill>
              </a:rPr>
              <a:t>Other Significant Findings </a:t>
            </a:r>
          </a:p>
          <a:p>
            <a:pPr marL="171450" indent="-171450">
              <a:buFont typeface="Arial" panose="020B0604020202020204" pitchFamily="34" charset="0"/>
              <a:buChar char="•"/>
            </a:pPr>
            <a:r>
              <a:rPr lang="en-US" sz="800" b="1" dirty="0"/>
              <a:t>4.7% (1.6%, 13.0%) </a:t>
            </a:r>
            <a:r>
              <a:rPr lang="en-US" sz="800" dirty="0"/>
              <a:t>of residents in the QUIN County Community Health Board Region used Nicotine Pouches in 2023. </a:t>
            </a:r>
            <a:r>
              <a:rPr lang="en-US" sz="800" kern="100" baseline="30000" dirty="0">
                <a:latin typeface="Aptos" panose="020B0004020202020204" pitchFamily="34" charset="0"/>
                <a:cs typeface="Times New Roman" panose="02020603050405020304" pitchFamily="18" charset="0"/>
              </a:rPr>
              <a:t>32</a:t>
            </a:r>
            <a:endParaRPr lang="en-US" sz="800" dirty="0"/>
          </a:p>
          <a:p>
            <a:pPr marL="171450" indent="-171450">
              <a:buFont typeface="Arial" panose="020B0604020202020204" pitchFamily="34" charset="0"/>
              <a:buChar char="•"/>
            </a:pPr>
            <a:r>
              <a:rPr lang="en-US" sz="800" b="1" dirty="0"/>
              <a:t>7.9% (3.6%, 16.7%) </a:t>
            </a:r>
            <a:r>
              <a:rPr lang="en-US" sz="800" dirty="0"/>
              <a:t>of residents in the QUIN County Community Health Board Region used Cigarillos in 2023. </a:t>
            </a:r>
            <a:r>
              <a:rPr lang="en-US" sz="800" kern="100" baseline="30000" dirty="0">
                <a:latin typeface="Aptos" panose="020B0004020202020204" pitchFamily="34" charset="0"/>
                <a:cs typeface="Times New Roman" panose="02020603050405020304" pitchFamily="18" charset="0"/>
              </a:rPr>
              <a:t>32</a:t>
            </a:r>
            <a:endParaRPr lang="en-US" sz="800" dirty="0"/>
          </a:p>
          <a:p>
            <a:pPr marL="171450" indent="-171450">
              <a:buFont typeface="Arial" panose="020B0604020202020204" pitchFamily="34" charset="0"/>
              <a:buChar char="•"/>
            </a:pPr>
            <a:r>
              <a:rPr lang="en-US" sz="800" b="1" dirty="0"/>
              <a:t>25.5%</a:t>
            </a:r>
            <a:r>
              <a:rPr lang="en-US" sz="800" dirty="0"/>
              <a:t> of adults in the QUIN County Community Health Board Region had depression in 2022. </a:t>
            </a:r>
          </a:p>
          <a:p>
            <a:pPr marL="171450" indent="-171450">
              <a:buFont typeface="Arial" panose="020B0604020202020204" pitchFamily="34" charset="0"/>
              <a:buChar char="•"/>
            </a:pPr>
            <a:r>
              <a:rPr lang="en-US" sz="800" dirty="0"/>
              <a:t>No data for QUIN County Community Health Board Region specifically. However, for the Northwest Region (which also comprises QUIN) had </a:t>
            </a:r>
            <a:r>
              <a:rPr lang="en-US" sz="800" b="1" dirty="0"/>
              <a:t>424 overdoses in 2022</a:t>
            </a:r>
            <a:r>
              <a:rPr lang="en-US" sz="800" dirty="0"/>
              <a:t>.</a:t>
            </a:r>
            <a:r>
              <a:rPr lang="en-US" sz="800" kern="100" baseline="30000" dirty="0">
                <a:latin typeface="Aptos" panose="020B0004020202020204" pitchFamily="34" charset="0"/>
                <a:cs typeface="Times New Roman" panose="02020603050405020304" pitchFamily="18" charset="0"/>
              </a:rPr>
              <a:t> 32</a:t>
            </a:r>
            <a:r>
              <a:rPr lang="en-US" sz="800" dirty="0"/>
              <a:t> </a:t>
            </a:r>
          </a:p>
          <a:p>
            <a:pPr marL="171450" indent="-171450">
              <a:buFont typeface="Arial" panose="020B0604020202020204" pitchFamily="34" charset="0"/>
              <a:buChar char="•"/>
            </a:pPr>
            <a:r>
              <a:rPr lang="en-US" sz="800" dirty="0"/>
              <a:t>There were </a:t>
            </a:r>
            <a:r>
              <a:rPr lang="en-US" sz="800" b="1" dirty="0"/>
              <a:t>230 drug arrests total </a:t>
            </a:r>
            <a:r>
              <a:rPr lang="en-US" sz="800" dirty="0"/>
              <a:t>for QUIN, with amphetamines/methamphetamines and marijuana being the most common drug. </a:t>
            </a:r>
            <a:r>
              <a:rPr lang="en-US" sz="800" baseline="30000" dirty="0"/>
              <a:t>22</a:t>
            </a:r>
            <a:endParaRPr lang="en-US" sz="800" dirty="0"/>
          </a:p>
          <a:p>
            <a:pPr marL="171450" indent="-171450">
              <a:buFont typeface="Arial" panose="020B0604020202020204" pitchFamily="34" charset="0"/>
              <a:buChar char="•"/>
            </a:pPr>
            <a:r>
              <a:rPr lang="en-US" sz="800" dirty="0"/>
              <a:t>For 2024, it is expected that around </a:t>
            </a:r>
            <a:r>
              <a:rPr lang="en-US" sz="800" b="1" dirty="0"/>
              <a:t>1% of residents </a:t>
            </a:r>
            <a:r>
              <a:rPr lang="en-US" sz="800" dirty="0"/>
              <a:t>reside in the QUIN County Community Health Board Region have dependence because of cannabis, cocaine,  (Northwest Region only available).</a:t>
            </a:r>
            <a:r>
              <a:rPr lang="en-US" sz="800" kern="100" baseline="30000" dirty="0">
                <a:latin typeface="Aptos" panose="020B0004020202020204" pitchFamily="34" charset="0"/>
                <a:cs typeface="Times New Roman" panose="02020603050405020304" pitchFamily="18" charset="0"/>
              </a:rPr>
              <a:t> 31</a:t>
            </a:r>
            <a:endParaRPr lang="en-US" sz="800" dirty="0"/>
          </a:p>
          <a:p>
            <a:pPr marL="628650" lvl="1" indent="-171450">
              <a:buFont typeface="Arial" panose="020B0604020202020204" pitchFamily="34" charset="0"/>
              <a:buChar char="•"/>
            </a:pPr>
            <a:r>
              <a:rPr lang="en-US" sz="800" b="1" dirty="0"/>
              <a:t>2% for opioid and 3% for alcohol use disorder</a:t>
            </a:r>
            <a:r>
              <a:rPr lang="en-US" sz="800" kern="100" baseline="30000" dirty="0">
                <a:latin typeface="Aptos" panose="020B0004020202020204" pitchFamily="34" charset="0"/>
                <a:cs typeface="Times New Roman" panose="02020603050405020304" pitchFamily="18" charset="0"/>
              </a:rPr>
              <a:t> </a:t>
            </a:r>
            <a:endParaRPr lang="en-US" sz="800" b="1" dirty="0"/>
          </a:p>
          <a:p>
            <a:pPr marL="171450" indent="-171450">
              <a:buFont typeface="Arial" panose="020B0604020202020204" pitchFamily="34" charset="0"/>
              <a:buChar char="•"/>
            </a:pPr>
            <a:endParaRPr lang="en-US" sz="1000" dirty="0"/>
          </a:p>
        </p:txBody>
      </p:sp>
      <p:sp>
        <p:nvSpPr>
          <p:cNvPr id="17" name="TextBox 16">
            <a:extLst>
              <a:ext uri="{FF2B5EF4-FFF2-40B4-BE49-F238E27FC236}">
                <a16:creationId xmlns:a16="http://schemas.microsoft.com/office/drawing/2014/main" id="{812AC656-3BD6-5006-7416-F9C2DE390899}"/>
              </a:ext>
            </a:extLst>
          </p:cNvPr>
          <p:cNvSpPr txBox="1"/>
          <p:nvPr/>
        </p:nvSpPr>
        <p:spPr>
          <a:xfrm>
            <a:off x="89945" y="6114720"/>
            <a:ext cx="2804160" cy="861774"/>
          </a:xfrm>
          <a:prstGeom prst="rect">
            <a:avLst/>
          </a:prstGeom>
          <a:noFill/>
        </p:spPr>
        <p:txBody>
          <a:bodyPr wrap="square" rtlCol="0">
            <a:spAutoFit/>
          </a:bodyPr>
          <a:lstStyle/>
          <a:p>
            <a:r>
              <a:rPr lang="en-US" sz="500" b="1" dirty="0"/>
              <a:t>For more information, please visit:</a:t>
            </a:r>
          </a:p>
          <a:p>
            <a:r>
              <a:rPr lang="en-US" sz="500" dirty="0">
                <a:hlinkClick r:id="rId5"/>
              </a:rPr>
              <a:t>PLACES: Local Data for Better Health | PLACES | CDC</a:t>
            </a:r>
            <a:endParaRPr lang="en-US" sz="500" dirty="0"/>
          </a:p>
          <a:p>
            <a:r>
              <a:rPr lang="en-US" sz="500" dirty="0">
                <a:hlinkClick r:id="rId6"/>
              </a:rPr>
              <a:t>Behavioral Risk Factor Surveillance System (BRFSS) - MN Dept. of Health</a:t>
            </a:r>
            <a:r>
              <a:rPr lang="en-US" sz="500" dirty="0"/>
              <a:t> </a:t>
            </a:r>
          </a:p>
          <a:p>
            <a:r>
              <a:rPr lang="en-US" sz="500" dirty="0">
                <a:hlinkClick r:id="rId7"/>
              </a:rPr>
              <a:t>Nonfatal Drug Overdose Dashboard - MN Dept. of Health</a:t>
            </a:r>
            <a:endParaRPr lang="en-US" sz="500" dirty="0"/>
          </a:p>
          <a:p>
            <a:r>
              <a:rPr lang="en-US" sz="500" dirty="0">
                <a:hlinkClick r:id="rId8"/>
              </a:rPr>
              <a:t>Substance use - Health, United States</a:t>
            </a:r>
            <a:endParaRPr lang="en-US" sz="500" dirty="0"/>
          </a:p>
          <a:p>
            <a:r>
              <a:rPr lang="en-US" sz="500" dirty="0">
                <a:hlinkClick r:id="rId9"/>
              </a:rPr>
              <a:t>Treatment of Substance Use Disorders | Overdose Prevention | CDC</a:t>
            </a:r>
            <a:endParaRPr lang="en-US" sz="500" dirty="0"/>
          </a:p>
          <a:p>
            <a:r>
              <a:rPr lang="fr-FR" sz="500" dirty="0">
                <a:hlinkClick r:id="rId10"/>
              </a:rPr>
              <a:t>Front Page | Minnesota EHR Consortium</a:t>
            </a:r>
            <a:endParaRPr lang="fr-FR" sz="500" dirty="0"/>
          </a:p>
          <a:p>
            <a:r>
              <a:rPr lang="en-US" sz="500" dirty="0">
                <a:hlinkClick r:id="rId11"/>
              </a:rPr>
              <a:t>Statewide Trends in Drug Overdose: Preliminary 2023 Data Update</a:t>
            </a:r>
            <a:endParaRPr lang="en-US" sz="500" dirty="0"/>
          </a:p>
          <a:p>
            <a:endParaRPr lang="en-US" sz="500" dirty="0"/>
          </a:p>
          <a:p>
            <a:endParaRPr lang="en-US" sz="500" dirty="0"/>
          </a:p>
        </p:txBody>
      </p:sp>
      <p:sp>
        <p:nvSpPr>
          <p:cNvPr id="19" name="TextBox 18">
            <a:extLst>
              <a:ext uri="{FF2B5EF4-FFF2-40B4-BE49-F238E27FC236}">
                <a16:creationId xmlns:a16="http://schemas.microsoft.com/office/drawing/2014/main" id="{4AB8D5D5-C174-A776-EA53-94B0D2B7E43E}"/>
              </a:ext>
            </a:extLst>
          </p:cNvPr>
          <p:cNvSpPr txBox="1"/>
          <p:nvPr/>
        </p:nvSpPr>
        <p:spPr>
          <a:xfrm>
            <a:off x="249516" y="5394839"/>
            <a:ext cx="5250329" cy="738664"/>
          </a:xfrm>
          <a:prstGeom prst="rect">
            <a:avLst/>
          </a:prstGeom>
          <a:noFill/>
        </p:spPr>
        <p:txBody>
          <a:bodyPr wrap="square">
            <a:spAutoFit/>
          </a:bodyPr>
          <a:lstStyle/>
          <a:p>
            <a:r>
              <a:rPr lang="en-US" sz="600" i="1" dirty="0"/>
              <a:t>**Data presented is from the </a:t>
            </a:r>
            <a:r>
              <a:rPr lang="en-US" sz="600" b="1" i="1" dirty="0">
                <a:solidFill>
                  <a:srgbClr val="C00000"/>
                </a:solidFill>
              </a:rPr>
              <a:t>Minnesota Behavioral Risk Factor Surveillance System from 2018-2023</a:t>
            </a:r>
            <a:r>
              <a:rPr lang="en-US" sz="600" i="1" dirty="0">
                <a:solidFill>
                  <a:srgbClr val="C00000"/>
                </a:solidFill>
              </a:rPr>
              <a:t>.</a:t>
            </a:r>
            <a:r>
              <a:rPr lang="en-US" sz="700" baseline="30000" dirty="0"/>
              <a:t> 32</a:t>
            </a:r>
            <a:r>
              <a:rPr lang="en-US" sz="600" i="1" dirty="0">
                <a:solidFill>
                  <a:srgbClr val="C00000"/>
                </a:solidFill>
              </a:rPr>
              <a:t> </a:t>
            </a:r>
            <a:r>
              <a:rPr lang="en-US" sz="600" i="1" dirty="0"/>
              <a:t>These are weighted estimates. Confidence intervals are also given. Since they were wide quite wide and to help with clarity, these were omitted from the chart, </a:t>
            </a:r>
            <a:r>
              <a:rPr lang="en-US" sz="600" b="1" i="1" dirty="0">
                <a:solidFill>
                  <a:srgbClr val="C00000"/>
                </a:solidFill>
              </a:rPr>
              <a:t>interpret with caution</a:t>
            </a:r>
            <a:r>
              <a:rPr lang="en-US" sz="600" i="1" dirty="0">
                <a:solidFill>
                  <a:srgbClr val="FF0000"/>
                </a:solidFill>
              </a:rPr>
              <a:t>. </a:t>
            </a:r>
            <a:r>
              <a:rPr lang="en-US" sz="600" i="1" dirty="0"/>
              <a:t>Data is also presented from the Minnesota Department of Health’s Nonfatal Drug Overdose Dashboard</a:t>
            </a:r>
            <a:r>
              <a:rPr lang="en-US" sz="700" baseline="30000" dirty="0"/>
              <a:t> 29</a:t>
            </a:r>
            <a:r>
              <a:rPr lang="en-US" sz="600" i="1" dirty="0"/>
              <a:t>, rates and estimates </a:t>
            </a:r>
            <a:r>
              <a:rPr lang="en-US" sz="600" b="1" i="1" dirty="0">
                <a:solidFill>
                  <a:srgbClr val="C00000"/>
                </a:solidFill>
              </a:rPr>
              <a:t>are standardized to the Minnesota population in 2020 </a:t>
            </a:r>
            <a:r>
              <a:rPr lang="en-US" sz="600" i="1" dirty="0"/>
              <a:t>using the US Census Bureau. Some data is suppressed due to unstable rates or privacy. </a:t>
            </a:r>
            <a:r>
              <a:rPr lang="en-US" sz="600" b="1" i="1" dirty="0">
                <a:solidFill>
                  <a:srgbClr val="C00000"/>
                </a:solidFill>
              </a:rPr>
              <a:t>Interpret with caution </a:t>
            </a:r>
            <a:r>
              <a:rPr lang="en-US" sz="600" i="1" dirty="0"/>
              <a:t>as all drug overdoses are suspected drug overdoses. Confidence intervals and p-values not available. Additionally, data is also from the </a:t>
            </a:r>
            <a:r>
              <a:rPr lang="en-US" sz="600" b="1" i="1" dirty="0">
                <a:solidFill>
                  <a:srgbClr val="C00000"/>
                </a:solidFill>
              </a:rPr>
              <a:t>Centers for Disease Control and Prevention PLACES data for 2022.</a:t>
            </a:r>
            <a:r>
              <a:rPr lang="en-US" sz="700" baseline="30000" dirty="0"/>
              <a:t>30</a:t>
            </a:r>
            <a:r>
              <a:rPr lang="en-US" sz="600" b="1" i="1" dirty="0">
                <a:solidFill>
                  <a:schemeClr val="accent1"/>
                </a:solidFill>
              </a:rPr>
              <a:t> </a:t>
            </a:r>
            <a:r>
              <a:rPr lang="en-US" sz="600" i="1" dirty="0"/>
              <a:t>The prevalence of depression was age-adjusted for more accurate interpretations. Confidence intervals may be wide due to sample size limitations. The  last bullet point comes from the </a:t>
            </a:r>
            <a:r>
              <a:rPr lang="en-US" sz="600" b="1" i="1" dirty="0">
                <a:solidFill>
                  <a:srgbClr val="C00000"/>
                </a:solidFill>
              </a:rPr>
              <a:t>MN EHR Consortium for 2024.</a:t>
            </a:r>
            <a:r>
              <a:rPr lang="en-US" sz="700" baseline="30000" dirty="0"/>
              <a:t> 31</a:t>
            </a:r>
            <a:r>
              <a:rPr lang="en-US" sz="600" b="1" i="1" dirty="0">
                <a:solidFill>
                  <a:srgbClr val="C00000"/>
                </a:solidFill>
              </a:rPr>
              <a:t> </a:t>
            </a:r>
            <a:endParaRPr lang="en-US" sz="600" b="1" i="1" dirty="0">
              <a:solidFill>
                <a:schemeClr val="accent1"/>
              </a:solidFill>
            </a:endParaRPr>
          </a:p>
        </p:txBody>
      </p:sp>
      <p:graphicFrame>
        <p:nvGraphicFramePr>
          <p:cNvPr id="22" name="Chart 21">
            <a:extLst>
              <a:ext uri="{FF2B5EF4-FFF2-40B4-BE49-F238E27FC236}">
                <a16:creationId xmlns:a16="http://schemas.microsoft.com/office/drawing/2014/main" id="{B342B976-9BB1-9B66-B2B9-F98C05770427}"/>
              </a:ext>
            </a:extLst>
          </p:cNvPr>
          <p:cNvGraphicFramePr>
            <a:graphicFrameLocks/>
          </p:cNvGraphicFramePr>
          <p:nvPr>
            <p:extLst>
              <p:ext uri="{D42A27DB-BD31-4B8C-83A1-F6EECF244321}">
                <p14:modId xmlns:p14="http://schemas.microsoft.com/office/powerpoint/2010/main" val="2948185580"/>
              </p:ext>
            </p:extLst>
          </p:nvPr>
        </p:nvGraphicFramePr>
        <p:xfrm>
          <a:off x="32871" y="1017393"/>
          <a:ext cx="5420658" cy="2411607"/>
        </p:xfrm>
        <a:graphic>
          <a:graphicData uri="http://schemas.openxmlformats.org/drawingml/2006/chart">
            <c:chart xmlns:c="http://schemas.openxmlformats.org/drawingml/2006/chart" xmlns:r="http://schemas.openxmlformats.org/officeDocument/2006/relationships" r:id="rId12"/>
          </a:graphicData>
        </a:graphic>
      </p:graphicFrame>
      <p:sp>
        <p:nvSpPr>
          <p:cNvPr id="23" name="TextBox 22">
            <a:extLst>
              <a:ext uri="{FF2B5EF4-FFF2-40B4-BE49-F238E27FC236}">
                <a16:creationId xmlns:a16="http://schemas.microsoft.com/office/drawing/2014/main" id="{27F19729-98AF-E0C9-4B10-EA1BA86649D4}"/>
              </a:ext>
            </a:extLst>
          </p:cNvPr>
          <p:cNvSpPr txBox="1"/>
          <p:nvPr/>
        </p:nvSpPr>
        <p:spPr>
          <a:xfrm>
            <a:off x="3939305" y="6345553"/>
            <a:ext cx="1491240" cy="276999"/>
          </a:xfrm>
          <a:prstGeom prst="rect">
            <a:avLst/>
          </a:prstGeom>
          <a:noFill/>
        </p:spPr>
        <p:txBody>
          <a:bodyPr wrap="square" rtlCol="0">
            <a:spAutoFit/>
          </a:bodyPr>
          <a:lstStyle/>
          <a:p>
            <a:pPr algn="ctr"/>
            <a:r>
              <a:rPr lang="en-US" sz="400" b="1" i="1" dirty="0">
                <a:solidFill>
                  <a:srgbClr val="C00000"/>
                </a:solidFill>
              </a:rPr>
              <a:t>Created by Miranda Griechen, BA, MPH, Public Health Educator, Pennington &amp; Red Lake County Public Health &amp; Home Care </a:t>
            </a:r>
          </a:p>
        </p:txBody>
      </p:sp>
      <p:pic>
        <p:nvPicPr>
          <p:cNvPr id="5" name="Picture 4">
            <a:extLst>
              <a:ext uri="{FF2B5EF4-FFF2-40B4-BE49-F238E27FC236}">
                <a16:creationId xmlns:a16="http://schemas.microsoft.com/office/drawing/2014/main" id="{1D8EF186-BB4D-21F8-5393-7A9BBCC40055}"/>
              </a:ext>
            </a:extLst>
          </p:cNvPr>
          <p:cNvPicPr>
            <a:picLocks noChangeAspect="1"/>
          </p:cNvPicPr>
          <p:nvPr/>
        </p:nvPicPr>
        <p:blipFill>
          <a:blip r:embed="rId13"/>
          <a:stretch>
            <a:fillRect/>
          </a:stretch>
        </p:blipFill>
        <p:spPr>
          <a:xfrm>
            <a:off x="301811" y="48201"/>
            <a:ext cx="639484" cy="860541"/>
          </a:xfrm>
          <a:prstGeom prst="rect">
            <a:avLst/>
          </a:prstGeom>
        </p:spPr>
      </p:pic>
      <p:pic>
        <p:nvPicPr>
          <p:cNvPr id="6" name="Picture 5">
            <a:extLst>
              <a:ext uri="{FF2B5EF4-FFF2-40B4-BE49-F238E27FC236}">
                <a16:creationId xmlns:a16="http://schemas.microsoft.com/office/drawing/2014/main" id="{57C80157-5971-ADC8-4A30-8AF884314CC4}"/>
              </a:ext>
            </a:extLst>
          </p:cNvPr>
          <p:cNvPicPr>
            <a:picLocks noChangeAspect="1"/>
          </p:cNvPicPr>
          <p:nvPr/>
        </p:nvPicPr>
        <p:blipFill>
          <a:blip r:embed="rId13"/>
          <a:stretch>
            <a:fillRect/>
          </a:stretch>
        </p:blipFill>
        <p:spPr>
          <a:xfrm>
            <a:off x="4545105" y="48201"/>
            <a:ext cx="639484" cy="860541"/>
          </a:xfrm>
          <a:prstGeom prst="rect">
            <a:avLst/>
          </a:prstGeom>
        </p:spPr>
      </p:pic>
    </p:spTree>
    <p:extLst>
      <p:ext uri="{BB962C8B-B14F-4D97-AF65-F5344CB8AC3E}">
        <p14:creationId xmlns:p14="http://schemas.microsoft.com/office/powerpoint/2010/main" val="34038362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485F5A-945C-3CF6-60A2-DD375B09281F}"/>
            </a:ext>
          </a:extLst>
        </p:cNvPr>
        <p:cNvGrpSpPr/>
        <p:nvPr/>
      </p:nvGrpSpPr>
      <p:grpSpPr>
        <a:xfrm>
          <a:off x="0" y="0"/>
          <a:ext cx="0" cy="0"/>
          <a:chOff x="0" y="0"/>
          <a:chExt cx="0" cy="0"/>
        </a:xfrm>
      </p:grpSpPr>
      <p:pic>
        <p:nvPicPr>
          <p:cNvPr id="4" name="Picture 3" descr="A field of dry grass&#10;&#10;AI-generated content may be incorrect.">
            <a:extLst>
              <a:ext uri="{FF2B5EF4-FFF2-40B4-BE49-F238E27FC236}">
                <a16:creationId xmlns:a16="http://schemas.microsoft.com/office/drawing/2014/main" id="{31F08853-A595-44C4-8F52-FB583B787E8B}"/>
              </a:ext>
            </a:extLst>
          </p:cNvPr>
          <p:cNvPicPr>
            <a:picLocks noChangeAspect="1"/>
          </p:cNvPicPr>
          <p:nvPr/>
        </p:nvPicPr>
        <p:blipFill>
          <a:blip r:embed="rId3">
            <a:alphaModFix amt="50000"/>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0" y="-1"/>
            <a:ext cx="5486400" cy="956946"/>
          </a:xfrm>
          <a:prstGeom prst="rect">
            <a:avLst/>
          </a:prstGeom>
        </p:spPr>
      </p:pic>
      <p:sp>
        <p:nvSpPr>
          <p:cNvPr id="2" name="Title 1">
            <a:extLst>
              <a:ext uri="{FF2B5EF4-FFF2-40B4-BE49-F238E27FC236}">
                <a16:creationId xmlns:a16="http://schemas.microsoft.com/office/drawing/2014/main" id="{E63DC68F-A982-1BA2-FAE8-12F869C4DC64}"/>
              </a:ext>
            </a:extLst>
          </p:cNvPr>
          <p:cNvSpPr>
            <a:spLocks noGrp="1"/>
          </p:cNvSpPr>
          <p:nvPr>
            <p:ph type="title"/>
          </p:nvPr>
        </p:nvSpPr>
        <p:spPr>
          <a:xfrm>
            <a:off x="952380" y="423645"/>
            <a:ext cx="3592725" cy="842805"/>
          </a:xfrm>
        </p:spPr>
        <p:txBody>
          <a:bodyPr>
            <a:normAutofit fontScale="90000"/>
          </a:bodyPr>
          <a:lstStyle/>
          <a:p>
            <a:pPr algn="ctr"/>
            <a:r>
              <a:rPr lang="en-US" sz="2200" dirty="0">
                <a:latin typeface="Arial" panose="020B0604020202020204" pitchFamily="34" charset="0"/>
                <a:cs typeface="Arial" panose="020B0604020202020204" pitchFamily="34" charset="0"/>
              </a:rPr>
              <a:t>CSUP Needs Assessment</a:t>
            </a:r>
            <a:br>
              <a:rPr lang="en-US" sz="2700" dirty="0">
                <a:latin typeface="Arial" panose="020B0604020202020204" pitchFamily="34" charset="0"/>
                <a:cs typeface="Arial" panose="020B0604020202020204" pitchFamily="34" charset="0"/>
              </a:rPr>
            </a:br>
            <a:r>
              <a:rPr lang="en-US" sz="1200" dirty="0">
                <a:latin typeface="Arial" panose="020B0604020202020204" pitchFamily="34" charset="0"/>
                <a:cs typeface="Arial" panose="020B0604020202020204" pitchFamily="34" charset="0"/>
              </a:rPr>
              <a:t> QUIN County Community Health Board </a:t>
            </a:r>
            <a:br>
              <a:rPr lang="en-US" sz="1200" dirty="0">
                <a:latin typeface="Arial" panose="020B0604020202020204" pitchFamily="34" charset="0"/>
                <a:cs typeface="Arial" panose="020B0604020202020204" pitchFamily="34" charset="0"/>
              </a:rPr>
            </a:br>
            <a:r>
              <a:rPr lang="en-US" sz="1200" b="1" dirty="0">
                <a:solidFill>
                  <a:schemeClr val="bg1"/>
                </a:solidFill>
                <a:latin typeface="Arial" panose="020B0604020202020204" pitchFamily="34" charset="0"/>
                <a:cs typeface="Arial" panose="020B0604020202020204" pitchFamily="34" charset="0"/>
              </a:rPr>
              <a:t>Adult Baseline Assessment: Pregnancy Substance Use</a:t>
            </a:r>
            <a:br>
              <a:rPr lang="en-US" sz="2800" dirty="0">
                <a:latin typeface="Arial" panose="020B0604020202020204" pitchFamily="34" charset="0"/>
                <a:cs typeface="Arial" panose="020B0604020202020204" pitchFamily="34" charset="0"/>
              </a:rPr>
            </a:br>
            <a:br>
              <a:rPr lang="en-US" dirty="0">
                <a:solidFill>
                  <a:schemeClr val="bg1"/>
                </a:solidFill>
              </a:rPr>
            </a:br>
            <a:endParaRPr lang="en-US" dirty="0">
              <a:solidFill>
                <a:schemeClr val="bg1"/>
              </a:solidFill>
            </a:endParaRPr>
          </a:p>
        </p:txBody>
      </p:sp>
      <p:sp>
        <p:nvSpPr>
          <p:cNvPr id="11" name="TextBox 10">
            <a:extLst>
              <a:ext uri="{FF2B5EF4-FFF2-40B4-BE49-F238E27FC236}">
                <a16:creationId xmlns:a16="http://schemas.microsoft.com/office/drawing/2014/main" id="{3529C2F3-C449-A4BA-6C81-CAD0F4686519}"/>
              </a:ext>
            </a:extLst>
          </p:cNvPr>
          <p:cNvSpPr txBox="1"/>
          <p:nvPr/>
        </p:nvSpPr>
        <p:spPr>
          <a:xfrm>
            <a:off x="5093969" y="6529113"/>
            <a:ext cx="524865" cy="276999"/>
          </a:xfrm>
          <a:prstGeom prst="rect">
            <a:avLst/>
          </a:prstGeom>
          <a:noFill/>
        </p:spPr>
        <p:txBody>
          <a:bodyPr wrap="square" rtlCol="0">
            <a:spAutoFit/>
          </a:bodyPr>
          <a:lstStyle/>
          <a:p>
            <a:r>
              <a:rPr lang="en-US" sz="1200" b="1" dirty="0"/>
              <a:t>16</a:t>
            </a:r>
          </a:p>
        </p:txBody>
      </p:sp>
      <p:sp>
        <p:nvSpPr>
          <p:cNvPr id="16" name="TextBox 15">
            <a:extLst>
              <a:ext uri="{FF2B5EF4-FFF2-40B4-BE49-F238E27FC236}">
                <a16:creationId xmlns:a16="http://schemas.microsoft.com/office/drawing/2014/main" id="{75991178-04AB-83F5-4F4C-510CB8D97798}"/>
              </a:ext>
            </a:extLst>
          </p:cNvPr>
          <p:cNvSpPr txBox="1"/>
          <p:nvPr/>
        </p:nvSpPr>
        <p:spPr>
          <a:xfrm>
            <a:off x="89945" y="1063727"/>
            <a:ext cx="5266456" cy="4431983"/>
          </a:xfrm>
          <a:prstGeom prst="rect">
            <a:avLst/>
          </a:prstGeom>
          <a:noFill/>
        </p:spPr>
        <p:txBody>
          <a:bodyPr wrap="square" rtlCol="0">
            <a:spAutoFit/>
          </a:bodyPr>
          <a:lstStyle/>
          <a:p>
            <a:r>
              <a:rPr lang="en-US" sz="1000" b="1" dirty="0">
                <a:solidFill>
                  <a:srgbClr val="C00000"/>
                </a:solidFill>
              </a:rPr>
              <a:t>Other Significant Findings (MN PRAMS)</a:t>
            </a:r>
          </a:p>
          <a:p>
            <a:pPr marL="171450" indent="-171450">
              <a:buFont typeface="Arial" panose="020B0604020202020204" pitchFamily="34" charset="0"/>
              <a:buChar char="•"/>
            </a:pPr>
            <a:r>
              <a:rPr lang="en-US" sz="900" dirty="0"/>
              <a:t>For the Minnesota Pregnancy Risk Assessment Monitoring System (MN PRAMS) 2023, 100 pregnant women were surveyed and asked substance use related questions.</a:t>
            </a:r>
            <a:r>
              <a:rPr lang="en-US" sz="800" baseline="30000" dirty="0"/>
              <a:t>34</a:t>
            </a:r>
            <a:endParaRPr lang="en-US" sz="900" dirty="0"/>
          </a:p>
          <a:p>
            <a:pPr marL="628650" lvl="1" indent="-171450">
              <a:buFont typeface="Arial" panose="020B0604020202020204" pitchFamily="34" charset="0"/>
              <a:buChar char="•"/>
            </a:pPr>
            <a:r>
              <a:rPr lang="en-US" sz="900" dirty="0"/>
              <a:t>95% of pregnant people 20-34 were asked if they used cigarettes or e-cigarettes by a provider.</a:t>
            </a:r>
          </a:p>
          <a:p>
            <a:pPr marL="628650" lvl="1" indent="-171450">
              <a:buFont typeface="Arial" panose="020B0604020202020204" pitchFamily="34" charset="0"/>
              <a:buChar char="•"/>
            </a:pPr>
            <a:r>
              <a:rPr lang="en-US" sz="900" dirty="0"/>
              <a:t>94% of pregnant people 20-34 were asked if they used alcohol by a provider, 88% of pregnant people 35+ were asked </a:t>
            </a:r>
          </a:p>
          <a:p>
            <a:pPr marL="628650" lvl="1" indent="-171450">
              <a:buFont typeface="Arial" panose="020B0604020202020204" pitchFamily="34" charset="0"/>
              <a:buChar char="•"/>
            </a:pPr>
            <a:r>
              <a:rPr lang="en-US" sz="900" dirty="0"/>
              <a:t>81% of pregnant people 20-34 were asked if they used illegal drugs (similar for 35+)</a:t>
            </a:r>
          </a:p>
          <a:p>
            <a:pPr marL="628650" lvl="1" indent="-171450">
              <a:buFont typeface="Arial" panose="020B0604020202020204" pitchFamily="34" charset="0"/>
              <a:buChar char="•"/>
            </a:pPr>
            <a:r>
              <a:rPr lang="en-US" sz="900" dirty="0"/>
              <a:t>However, cannabis was the least asked question by providers only 75-78% for women 20-34 and 35+.</a:t>
            </a:r>
          </a:p>
          <a:p>
            <a:pPr marL="628650" lvl="1" indent="-171450">
              <a:buFont typeface="Arial" panose="020B0604020202020204" pitchFamily="34" charset="0"/>
              <a:buChar char="•"/>
            </a:pPr>
            <a:r>
              <a:rPr lang="en-US" sz="900" dirty="0"/>
              <a:t>Pregnant people 11% (20-34) and 16% (35+) reported smoking cigarettes for the past 2 years. 5% reported smoking in the last 3 months of pregnancy.</a:t>
            </a:r>
            <a:r>
              <a:rPr lang="en-US" sz="800" baseline="30000" dirty="0"/>
              <a:t> 34</a:t>
            </a:r>
            <a:endParaRPr lang="en-US" sz="900" dirty="0"/>
          </a:p>
          <a:p>
            <a:pPr marL="1085850" lvl="2" indent="-171450">
              <a:buFont typeface="Arial" panose="020B0604020202020204" pitchFamily="34" charset="0"/>
              <a:buChar char="•"/>
            </a:pPr>
            <a:r>
              <a:rPr lang="en-US" sz="900" dirty="0"/>
              <a:t>34% reported smoking less than half a pack during the last 3 months of pregnancy on an average day.</a:t>
            </a:r>
          </a:p>
          <a:p>
            <a:pPr marL="628650" lvl="1" indent="-171450">
              <a:buFont typeface="Arial" panose="020B0604020202020204" pitchFamily="34" charset="0"/>
              <a:buChar char="•"/>
            </a:pPr>
            <a:r>
              <a:rPr lang="en-US" sz="900" dirty="0"/>
              <a:t>Around 11% of pregnant people used e-cigarettes in the past 2 years.</a:t>
            </a:r>
            <a:r>
              <a:rPr lang="en-US" sz="800" baseline="30000" dirty="0"/>
              <a:t>34</a:t>
            </a:r>
            <a:endParaRPr lang="en-US" sz="900" dirty="0"/>
          </a:p>
          <a:p>
            <a:pPr marL="1085850" lvl="2" indent="-171450">
              <a:buFont typeface="Arial" panose="020B0604020202020204" pitchFamily="34" charset="0"/>
              <a:buChar char="•"/>
            </a:pPr>
            <a:r>
              <a:rPr lang="en-US" sz="900" dirty="0"/>
              <a:t>13% report using everyday the last 3 months of pregnancy.</a:t>
            </a:r>
          </a:p>
          <a:p>
            <a:pPr marL="1085850" lvl="2" indent="-171450">
              <a:buFont typeface="Arial" panose="020B0604020202020204" pitchFamily="34" charset="0"/>
              <a:buChar char="•"/>
            </a:pPr>
            <a:r>
              <a:rPr lang="en-US" sz="900" dirty="0"/>
              <a:t>20% report using some days in the last 3 months of pregnancy.</a:t>
            </a:r>
          </a:p>
          <a:p>
            <a:pPr marL="1085850" lvl="2" indent="-171450">
              <a:buFont typeface="Arial" panose="020B0604020202020204" pitchFamily="34" charset="0"/>
              <a:buChar char="•"/>
            </a:pPr>
            <a:r>
              <a:rPr lang="en-US" sz="900" dirty="0"/>
              <a:t>Most report using e-cigarettes to cut down on smoking (48%)</a:t>
            </a:r>
          </a:p>
          <a:p>
            <a:pPr marL="628650" lvl="1" indent="-171450">
              <a:buFont typeface="Arial" panose="020B0604020202020204" pitchFamily="34" charset="0"/>
              <a:buChar char="•"/>
            </a:pPr>
            <a:r>
              <a:rPr lang="en-US" sz="900" dirty="0"/>
              <a:t>Only 4% reported change smoking during pregnancy, with most pregnant people being nonsmokers (90%)</a:t>
            </a:r>
            <a:r>
              <a:rPr lang="en-US" sz="800" baseline="30000" dirty="0"/>
              <a:t> 34</a:t>
            </a:r>
            <a:endParaRPr lang="en-US" sz="900" dirty="0"/>
          </a:p>
          <a:p>
            <a:pPr marL="628650" lvl="1" indent="-171450">
              <a:buFont typeface="Arial" panose="020B0604020202020204" pitchFamily="34" charset="0"/>
              <a:buChar char="•"/>
            </a:pPr>
            <a:r>
              <a:rPr lang="en-US" sz="900" dirty="0"/>
              <a:t>Overall, 29% of women drank during pregnancy (all trimesters).</a:t>
            </a:r>
            <a:r>
              <a:rPr lang="en-US" sz="800" baseline="30000" dirty="0"/>
              <a:t>34 </a:t>
            </a:r>
            <a:endParaRPr lang="en-US" sz="900" dirty="0"/>
          </a:p>
          <a:p>
            <a:pPr marL="1085850" lvl="2" indent="-171450">
              <a:buFont typeface="Arial" panose="020B0604020202020204" pitchFamily="34" charset="0"/>
              <a:buChar char="•"/>
            </a:pPr>
            <a:r>
              <a:rPr lang="en-US" sz="900" dirty="0"/>
              <a:t>26-28% of pregnant people (&lt;20, 20-34) drank alcohol during the first trimester.</a:t>
            </a:r>
          </a:p>
          <a:p>
            <a:pPr marL="1085850" lvl="2" indent="-171450">
              <a:buFont typeface="Arial" panose="020B0604020202020204" pitchFamily="34" charset="0"/>
              <a:buChar char="•"/>
            </a:pPr>
            <a:r>
              <a:rPr lang="en-US" sz="900" dirty="0"/>
              <a:t>2-3% of women reported drinking in the second and third trimester.</a:t>
            </a:r>
          </a:p>
          <a:p>
            <a:pPr marL="1085850" lvl="2" indent="-171450">
              <a:buFont typeface="Arial" panose="020B0604020202020204" pitchFamily="34" charset="0"/>
              <a:buChar char="•"/>
            </a:pPr>
            <a:r>
              <a:rPr lang="en-US" sz="900" dirty="0"/>
              <a:t>19% of pregnant people reported binge drinking during the first trimester.</a:t>
            </a:r>
          </a:p>
          <a:p>
            <a:pPr marL="628650" lvl="1" indent="-171450">
              <a:buFont typeface="Arial" panose="020B0604020202020204" pitchFamily="34" charset="0"/>
              <a:buChar char="•"/>
            </a:pPr>
            <a:r>
              <a:rPr lang="en-US" sz="900" dirty="0"/>
              <a:t>Binge drinkers were less likely to report anxiety as a potential reason for drinking in last 3 months of pregnancy.</a:t>
            </a:r>
            <a:r>
              <a:rPr lang="en-US" sz="800" baseline="30000" dirty="0"/>
              <a:t> 34</a:t>
            </a:r>
            <a:r>
              <a:rPr lang="en-US" sz="900" dirty="0"/>
              <a:t> </a:t>
            </a:r>
          </a:p>
          <a:p>
            <a:pPr marL="628650" lvl="1" indent="-171450">
              <a:buFont typeface="Arial" panose="020B0604020202020204" pitchFamily="34" charset="0"/>
              <a:buChar char="•"/>
            </a:pPr>
            <a:r>
              <a:rPr lang="en-US" sz="900" dirty="0"/>
              <a:t>However, more pregnant people had anxiety that smoked cigarettes during the last 3 months of pregnancy (55% versus 23% of nonsmokers). E-cigarettes showed a similar trend.</a:t>
            </a:r>
            <a:r>
              <a:rPr lang="en-US" sz="800" baseline="30000" dirty="0"/>
              <a:t>34</a:t>
            </a:r>
            <a:endParaRPr lang="en-US" sz="900" dirty="0"/>
          </a:p>
          <a:p>
            <a:pPr marL="628650" lvl="1" indent="-171450">
              <a:buFont typeface="Arial" panose="020B0604020202020204" pitchFamily="34" charset="0"/>
              <a:buChar char="•"/>
            </a:pPr>
            <a:endParaRPr lang="en-US" sz="1000" dirty="0"/>
          </a:p>
          <a:p>
            <a:pPr lvl="2"/>
            <a:endParaRPr lang="en-US" sz="1000" dirty="0"/>
          </a:p>
        </p:txBody>
      </p:sp>
      <p:sp>
        <p:nvSpPr>
          <p:cNvPr id="17" name="TextBox 16">
            <a:extLst>
              <a:ext uri="{FF2B5EF4-FFF2-40B4-BE49-F238E27FC236}">
                <a16:creationId xmlns:a16="http://schemas.microsoft.com/office/drawing/2014/main" id="{95A797FF-A091-8A16-8737-9A57C79920FF}"/>
              </a:ext>
            </a:extLst>
          </p:cNvPr>
          <p:cNvSpPr txBox="1"/>
          <p:nvPr/>
        </p:nvSpPr>
        <p:spPr>
          <a:xfrm>
            <a:off x="89945" y="6114720"/>
            <a:ext cx="2804160" cy="861774"/>
          </a:xfrm>
          <a:prstGeom prst="rect">
            <a:avLst/>
          </a:prstGeom>
          <a:noFill/>
        </p:spPr>
        <p:txBody>
          <a:bodyPr wrap="square" rtlCol="0">
            <a:spAutoFit/>
          </a:bodyPr>
          <a:lstStyle/>
          <a:p>
            <a:r>
              <a:rPr lang="en-US" sz="500" b="1" dirty="0"/>
              <a:t>For more information, please visit:</a:t>
            </a:r>
          </a:p>
          <a:p>
            <a:r>
              <a:rPr lang="en-US" sz="500" dirty="0">
                <a:hlinkClick r:id="rId5"/>
              </a:rPr>
              <a:t>PLACES: Local Data for Better Health | PLACES | CDC</a:t>
            </a:r>
            <a:endParaRPr lang="en-US" sz="500" dirty="0"/>
          </a:p>
          <a:p>
            <a:r>
              <a:rPr lang="en-US" sz="500" dirty="0">
                <a:hlinkClick r:id="rId6"/>
              </a:rPr>
              <a:t>Behavioral Risk Factor Surveillance System (BRFSS) - MN Dept. of Health</a:t>
            </a:r>
            <a:r>
              <a:rPr lang="en-US" sz="500" dirty="0"/>
              <a:t> </a:t>
            </a:r>
          </a:p>
          <a:p>
            <a:r>
              <a:rPr lang="en-US" sz="500" dirty="0">
                <a:hlinkClick r:id="rId7"/>
              </a:rPr>
              <a:t>Nonfatal Drug Overdose Dashboard - MN Dept. of Health</a:t>
            </a:r>
            <a:endParaRPr lang="en-US" sz="500" dirty="0"/>
          </a:p>
          <a:p>
            <a:r>
              <a:rPr lang="en-US" sz="500" dirty="0">
                <a:hlinkClick r:id="rId8"/>
              </a:rPr>
              <a:t>Substance use - Health, United States</a:t>
            </a:r>
            <a:endParaRPr lang="en-US" sz="500" dirty="0"/>
          </a:p>
          <a:p>
            <a:r>
              <a:rPr lang="en-US" sz="500" dirty="0">
                <a:hlinkClick r:id="rId9"/>
              </a:rPr>
              <a:t>Treatment of Substance Use Disorders | Overdose Prevention | CDC</a:t>
            </a:r>
            <a:endParaRPr lang="en-US" sz="500" dirty="0"/>
          </a:p>
          <a:p>
            <a:r>
              <a:rPr lang="fr-FR" sz="500" dirty="0">
                <a:hlinkClick r:id="rId10"/>
              </a:rPr>
              <a:t>Front Page | Minnesota EHR Consortium</a:t>
            </a:r>
            <a:endParaRPr lang="fr-FR" sz="500" dirty="0"/>
          </a:p>
          <a:p>
            <a:r>
              <a:rPr lang="en-US" sz="500" dirty="0">
                <a:hlinkClick r:id="rId11"/>
              </a:rPr>
              <a:t>Statewide Trends in Drug Overdose: Preliminary 2023 Data Update</a:t>
            </a:r>
            <a:endParaRPr lang="en-US" sz="500" dirty="0"/>
          </a:p>
          <a:p>
            <a:endParaRPr lang="en-US" sz="500" dirty="0"/>
          </a:p>
          <a:p>
            <a:endParaRPr lang="en-US" sz="500" dirty="0"/>
          </a:p>
        </p:txBody>
      </p:sp>
      <p:sp>
        <p:nvSpPr>
          <p:cNvPr id="23" name="TextBox 22">
            <a:extLst>
              <a:ext uri="{FF2B5EF4-FFF2-40B4-BE49-F238E27FC236}">
                <a16:creationId xmlns:a16="http://schemas.microsoft.com/office/drawing/2014/main" id="{01DAC78D-3E14-C7A3-262E-CE379AA2F65F}"/>
              </a:ext>
            </a:extLst>
          </p:cNvPr>
          <p:cNvSpPr txBox="1"/>
          <p:nvPr/>
        </p:nvSpPr>
        <p:spPr>
          <a:xfrm>
            <a:off x="3939305" y="6345553"/>
            <a:ext cx="1491240" cy="276999"/>
          </a:xfrm>
          <a:prstGeom prst="rect">
            <a:avLst/>
          </a:prstGeom>
          <a:noFill/>
        </p:spPr>
        <p:txBody>
          <a:bodyPr wrap="square" rtlCol="0">
            <a:spAutoFit/>
          </a:bodyPr>
          <a:lstStyle/>
          <a:p>
            <a:pPr algn="ctr"/>
            <a:r>
              <a:rPr lang="en-US" sz="400" b="1" i="1" dirty="0">
                <a:solidFill>
                  <a:srgbClr val="C00000"/>
                </a:solidFill>
              </a:rPr>
              <a:t>Created by Miranda Griechen, BA, MPH, Public Health Educator, Pennington &amp; Red Lake County Public Health &amp; Home Care </a:t>
            </a:r>
          </a:p>
        </p:txBody>
      </p:sp>
      <p:pic>
        <p:nvPicPr>
          <p:cNvPr id="5" name="Picture 4">
            <a:extLst>
              <a:ext uri="{FF2B5EF4-FFF2-40B4-BE49-F238E27FC236}">
                <a16:creationId xmlns:a16="http://schemas.microsoft.com/office/drawing/2014/main" id="{3DCBE351-E621-408D-2561-232D6AC53783}"/>
              </a:ext>
            </a:extLst>
          </p:cNvPr>
          <p:cNvPicPr>
            <a:picLocks noChangeAspect="1"/>
          </p:cNvPicPr>
          <p:nvPr/>
        </p:nvPicPr>
        <p:blipFill>
          <a:blip r:embed="rId12"/>
          <a:stretch>
            <a:fillRect/>
          </a:stretch>
        </p:blipFill>
        <p:spPr>
          <a:xfrm>
            <a:off x="301811" y="48201"/>
            <a:ext cx="639484" cy="860541"/>
          </a:xfrm>
          <a:prstGeom prst="rect">
            <a:avLst/>
          </a:prstGeom>
        </p:spPr>
      </p:pic>
      <p:pic>
        <p:nvPicPr>
          <p:cNvPr id="6" name="Picture 5">
            <a:extLst>
              <a:ext uri="{FF2B5EF4-FFF2-40B4-BE49-F238E27FC236}">
                <a16:creationId xmlns:a16="http://schemas.microsoft.com/office/drawing/2014/main" id="{E6AA38ED-307B-2AC5-9BDA-CDB19FA37BCE}"/>
              </a:ext>
            </a:extLst>
          </p:cNvPr>
          <p:cNvPicPr>
            <a:picLocks noChangeAspect="1"/>
          </p:cNvPicPr>
          <p:nvPr/>
        </p:nvPicPr>
        <p:blipFill>
          <a:blip r:embed="rId12"/>
          <a:stretch>
            <a:fillRect/>
          </a:stretch>
        </p:blipFill>
        <p:spPr>
          <a:xfrm>
            <a:off x="4545105" y="48201"/>
            <a:ext cx="639484" cy="860541"/>
          </a:xfrm>
          <a:prstGeom prst="rect">
            <a:avLst/>
          </a:prstGeom>
        </p:spPr>
      </p:pic>
      <p:sp>
        <p:nvSpPr>
          <p:cNvPr id="3" name="TextBox 2">
            <a:extLst>
              <a:ext uri="{FF2B5EF4-FFF2-40B4-BE49-F238E27FC236}">
                <a16:creationId xmlns:a16="http://schemas.microsoft.com/office/drawing/2014/main" id="{611BCB2A-E1BC-D4B6-0CFA-3A22D4775055}"/>
              </a:ext>
            </a:extLst>
          </p:cNvPr>
          <p:cNvSpPr txBox="1"/>
          <p:nvPr/>
        </p:nvSpPr>
        <p:spPr>
          <a:xfrm>
            <a:off x="201903" y="5135801"/>
            <a:ext cx="4807399" cy="553998"/>
          </a:xfrm>
          <a:prstGeom prst="rect">
            <a:avLst/>
          </a:prstGeom>
          <a:noFill/>
        </p:spPr>
        <p:txBody>
          <a:bodyPr wrap="square" rtlCol="0">
            <a:spAutoFit/>
          </a:bodyPr>
          <a:lstStyle/>
          <a:p>
            <a:pPr algn="ctr"/>
            <a:r>
              <a:rPr lang="en-US" sz="600" b="1" i="1" dirty="0"/>
              <a:t>Data presented was provided by the Minnesota Pregnancy Risk Assessment Monitoring System for 2023.</a:t>
            </a:r>
            <a:r>
              <a:rPr lang="en-US" sz="700" baseline="30000" dirty="0"/>
              <a:t>34</a:t>
            </a:r>
            <a:r>
              <a:rPr lang="en-US" sz="600" b="1" i="1" dirty="0"/>
              <a:t> All results were collected prior to the legalization of cannabis. Numbers were very small but were weighted estimates. </a:t>
            </a:r>
            <a:r>
              <a:rPr lang="en-US" sz="600" b="1" i="1" dirty="0">
                <a:solidFill>
                  <a:srgbClr val="FF0000"/>
                </a:solidFill>
              </a:rPr>
              <a:t>Interpret with caution. </a:t>
            </a:r>
            <a:r>
              <a:rPr lang="en-US" sz="600" b="1" i="1" dirty="0"/>
              <a:t>Numbers were too small to separate out by county, like data from the MN BRFSS. Funding for MN PRAMS is made possible by grant number: U01DP006607-05-00 from the Department of Health and Human Services, Centers for Disease Control and Prevention, National Center for Chronic Diseased Prevention and  Health Promotion.</a:t>
            </a:r>
          </a:p>
        </p:txBody>
      </p:sp>
    </p:spTree>
    <p:extLst>
      <p:ext uri="{BB962C8B-B14F-4D97-AF65-F5344CB8AC3E}">
        <p14:creationId xmlns:p14="http://schemas.microsoft.com/office/powerpoint/2010/main" val="28174569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FD6987-2405-21AF-5D05-D38AB297943E}"/>
            </a:ext>
          </a:extLst>
        </p:cNvPr>
        <p:cNvGrpSpPr/>
        <p:nvPr/>
      </p:nvGrpSpPr>
      <p:grpSpPr>
        <a:xfrm>
          <a:off x="0" y="0"/>
          <a:ext cx="0" cy="0"/>
          <a:chOff x="0" y="0"/>
          <a:chExt cx="0" cy="0"/>
        </a:xfrm>
      </p:grpSpPr>
      <p:pic>
        <p:nvPicPr>
          <p:cNvPr id="4" name="Picture 3" descr="A field of dry grass&#10;&#10;AI-generated content may be incorrect.">
            <a:extLst>
              <a:ext uri="{FF2B5EF4-FFF2-40B4-BE49-F238E27FC236}">
                <a16:creationId xmlns:a16="http://schemas.microsoft.com/office/drawing/2014/main" id="{1FE07FA8-8BE1-B460-0E8D-CE951D579168}"/>
              </a:ext>
            </a:extLst>
          </p:cNvPr>
          <p:cNvPicPr>
            <a:picLocks noChangeAspect="1"/>
          </p:cNvPicPr>
          <p:nvPr/>
        </p:nvPicPr>
        <p:blipFill>
          <a:blip r:embed="rId2">
            <a:alphaModFix amt="50000"/>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0" y="-1"/>
            <a:ext cx="5486400" cy="956946"/>
          </a:xfrm>
          <a:prstGeom prst="rect">
            <a:avLst/>
          </a:prstGeom>
        </p:spPr>
      </p:pic>
      <p:sp>
        <p:nvSpPr>
          <p:cNvPr id="2" name="Title 1">
            <a:extLst>
              <a:ext uri="{FF2B5EF4-FFF2-40B4-BE49-F238E27FC236}">
                <a16:creationId xmlns:a16="http://schemas.microsoft.com/office/drawing/2014/main" id="{33516B55-0F64-9F5D-1C30-54D500CA69DB}"/>
              </a:ext>
            </a:extLst>
          </p:cNvPr>
          <p:cNvSpPr>
            <a:spLocks noGrp="1"/>
          </p:cNvSpPr>
          <p:nvPr>
            <p:ph type="title"/>
          </p:nvPr>
        </p:nvSpPr>
        <p:spPr>
          <a:xfrm>
            <a:off x="891160" y="334008"/>
            <a:ext cx="3818292" cy="842805"/>
          </a:xfrm>
        </p:spPr>
        <p:txBody>
          <a:bodyPr>
            <a:normAutofit fontScale="90000"/>
          </a:bodyPr>
          <a:lstStyle/>
          <a:p>
            <a:pPr algn="ctr"/>
            <a:r>
              <a:rPr lang="en-US" sz="2200" dirty="0">
                <a:latin typeface="Arial" panose="020B0604020202020204" pitchFamily="34" charset="0"/>
                <a:cs typeface="Arial" panose="020B0604020202020204" pitchFamily="34" charset="0"/>
              </a:rPr>
              <a:t>CSUP Needs Assessment</a:t>
            </a:r>
            <a:br>
              <a:rPr lang="en-US" sz="2700" dirty="0">
                <a:latin typeface="Arial" panose="020B0604020202020204" pitchFamily="34" charset="0"/>
                <a:cs typeface="Arial" panose="020B0604020202020204" pitchFamily="34" charset="0"/>
              </a:rPr>
            </a:br>
            <a:r>
              <a:rPr lang="en-US" sz="1200" dirty="0">
                <a:latin typeface="Arial" panose="020B0604020202020204" pitchFamily="34" charset="0"/>
                <a:cs typeface="Arial" panose="020B0604020202020204" pitchFamily="34" charset="0"/>
              </a:rPr>
              <a:t>QUIN Community Health Board</a:t>
            </a:r>
            <a:br>
              <a:rPr lang="en-US" sz="1200" dirty="0">
                <a:latin typeface="Arial" panose="020B0604020202020204" pitchFamily="34" charset="0"/>
                <a:cs typeface="Arial" panose="020B0604020202020204" pitchFamily="34" charset="0"/>
              </a:rPr>
            </a:br>
            <a:r>
              <a:rPr lang="en-US" sz="1200" b="1" dirty="0">
                <a:solidFill>
                  <a:schemeClr val="bg1"/>
                </a:solidFill>
                <a:latin typeface="Arial" panose="020B0604020202020204" pitchFamily="34" charset="0"/>
                <a:cs typeface="Arial" panose="020B0604020202020204" pitchFamily="34" charset="0"/>
              </a:rPr>
              <a:t>Summary of Findings   </a:t>
            </a:r>
            <a:br>
              <a:rPr lang="en-US" sz="2800" dirty="0">
                <a:latin typeface="Arial" panose="020B0604020202020204" pitchFamily="34" charset="0"/>
                <a:cs typeface="Arial" panose="020B0604020202020204" pitchFamily="34" charset="0"/>
              </a:rPr>
            </a:br>
            <a:br>
              <a:rPr lang="en-US" dirty="0">
                <a:solidFill>
                  <a:schemeClr val="bg1"/>
                </a:solidFill>
              </a:rPr>
            </a:br>
            <a:endParaRPr lang="en-US" dirty="0">
              <a:solidFill>
                <a:schemeClr val="bg1"/>
              </a:solidFill>
            </a:endParaRPr>
          </a:p>
        </p:txBody>
      </p:sp>
      <p:sp>
        <p:nvSpPr>
          <p:cNvPr id="3" name="Content Placeholder 2">
            <a:extLst>
              <a:ext uri="{FF2B5EF4-FFF2-40B4-BE49-F238E27FC236}">
                <a16:creationId xmlns:a16="http://schemas.microsoft.com/office/drawing/2014/main" id="{26D8726E-03BA-8ABB-60B1-D1C7038EA65D}"/>
              </a:ext>
            </a:extLst>
          </p:cNvPr>
          <p:cNvSpPr>
            <a:spLocks noGrp="1"/>
          </p:cNvSpPr>
          <p:nvPr>
            <p:ph idx="1"/>
          </p:nvPr>
        </p:nvSpPr>
        <p:spPr>
          <a:xfrm>
            <a:off x="57105" y="1003649"/>
            <a:ext cx="5486401" cy="4351338"/>
          </a:xfrm>
        </p:spPr>
        <p:txBody>
          <a:bodyPr>
            <a:normAutofit lnSpcReduction="10000"/>
          </a:bodyPr>
          <a:lstStyle/>
          <a:p>
            <a:pPr marL="0" indent="0">
              <a:buNone/>
            </a:pPr>
            <a:r>
              <a:rPr lang="en-US" sz="900" b="1" dirty="0"/>
              <a:t>Current Existing Data</a:t>
            </a:r>
          </a:p>
          <a:p>
            <a:r>
              <a:rPr lang="en-US" sz="900" dirty="0"/>
              <a:t>Cannabis potency has been increasing since 2014. </a:t>
            </a:r>
          </a:p>
          <a:p>
            <a:r>
              <a:rPr lang="en-US" sz="900" dirty="0"/>
              <a:t>Cannabis use has increased since legalization, especially in adults. </a:t>
            </a:r>
          </a:p>
          <a:p>
            <a:pPr lvl="1"/>
            <a:r>
              <a:rPr lang="en-US" sz="900" dirty="0"/>
              <a:t>Most youth report not using cannabis.</a:t>
            </a:r>
          </a:p>
          <a:p>
            <a:r>
              <a:rPr lang="en-US" sz="900" dirty="0"/>
              <a:t>Cannabis use increases the risk of mental health conditions and psychiatric symptoms, especially for youth due to development.</a:t>
            </a:r>
          </a:p>
          <a:p>
            <a:r>
              <a:rPr lang="en-US" sz="900" dirty="0"/>
              <a:t>Cannabis use during pregnancy can have adverse effects for infants.</a:t>
            </a:r>
          </a:p>
          <a:p>
            <a:r>
              <a:rPr lang="en-US" sz="900" dirty="0"/>
              <a:t>There has been decreases in alcohol, cigarette, e-cigarette, and illicit drug use from 1991-2021 in youth.</a:t>
            </a:r>
          </a:p>
          <a:p>
            <a:r>
              <a:rPr lang="en-US" sz="900" dirty="0"/>
              <a:t>Alcohol use is positively associated with many diseases. No amount of alcohol is considered safe to consume. </a:t>
            </a:r>
          </a:p>
          <a:p>
            <a:r>
              <a:rPr lang="en-US" sz="900" dirty="0"/>
              <a:t>Low perceptions of harm were identified across all substances, but especially marijuana for youth.</a:t>
            </a:r>
          </a:p>
          <a:p>
            <a:r>
              <a:rPr lang="en-US" sz="900" dirty="0"/>
              <a:t>Youth commonly accessed substances from friends or parents.</a:t>
            </a:r>
          </a:p>
          <a:p>
            <a:r>
              <a:rPr lang="en-US" sz="900" dirty="0"/>
              <a:t>Alcohol and vaping were identified as the most widely used substances across youth. </a:t>
            </a:r>
          </a:p>
          <a:p>
            <a:r>
              <a:rPr lang="en-US" sz="900" dirty="0"/>
              <a:t>Alcohol use, especially binge drinking, was common among adults.</a:t>
            </a:r>
          </a:p>
          <a:p>
            <a:r>
              <a:rPr lang="en-US" sz="900" dirty="0"/>
              <a:t>Marijuana, especially after legalization, has increased among adults. </a:t>
            </a:r>
          </a:p>
          <a:p>
            <a:r>
              <a:rPr lang="en-US" sz="900" dirty="0"/>
              <a:t>Methamphetamine and marijuana were the most common drug offenses. </a:t>
            </a:r>
          </a:p>
          <a:p>
            <a:r>
              <a:rPr lang="en-US" sz="900" dirty="0"/>
              <a:t>Substance use among pregnant babies was almost 30% in QUIN, highlighting the need for education around the harms of substances for pregnant people and their babies. n</a:t>
            </a:r>
          </a:p>
          <a:p>
            <a:r>
              <a:rPr lang="en-US" sz="900" dirty="0"/>
              <a:t>Current local data is lacking. More accurate and representative data, especially by demographics, is needed to find risk and protective factors to create effective interventions. </a:t>
            </a:r>
          </a:p>
          <a:p>
            <a:pPr lvl="1"/>
            <a:r>
              <a:rPr lang="en-US" sz="900" dirty="0"/>
              <a:t>Advocation for the Minnesota Student Survey and other collection methods in Minnesota</a:t>
            </a:r>
          </a:p>
          <a:p>
            <a:pPr lvl="1"/>
            <a:r>
              <a:rPr lang="en-US" sz="900" dirty="0"/>
              <a:t>Collecting cannabis use on the MN PRAMS</a:t>
            </a:r>
          </a:p>
          <a:p>
            <a:pPr lvl="1"/>
            <a:r>
              <a:rPr lang="en-US" sz="900" dirty="0"/>
              <a:t>Collect data on chronic conditions, not just health behaviors, to understand adverse effects of cannabis for youth.</a:t>
            </a:r>
          </a:p>
          <a:p>
            <a:pPr lvl="1"/>
            <a:r>
              <a:rPr lang="en-US" sz="900" dirty="0"/>
              <a:t>Better collection of overdose, poisoning, and pregnancy data regarding cannabis</a:t>
            </a:r>
          </a:p>
          <a:p>
            <a:pPr lvl="1"/>
            <a:r>
              <a:rPr lang="en-US" sz="900" dirty="0"/>
              <a:t>To add substance related issues to survey for QUIN Community Health Assessment </a:t>
            </a:r>
          </a:p>
          <a:p>
            <a:pPr marL="0" indent="0">
              <a:buNone/>
            </a:pPr>
            <a:endParaRPr lang="en-US" sz="1100" dirty="0"/>
          </a:p>
        </p:txBody>
      </p:sp>
      <p:sp>
        <p:nvSpPr>
          <p:cNvPr id="7" name="TextBox 6">
            <a:extLst>
              <a:ext uri="{FF2B5EF4-FFF2-40B4-BE49-F238E27FC236}">
                <a16:creationId xmlns:a16="http://schemas.microsoft.com/office/drawing/2014/main" id="{82C1EE36-2511-DD89-E62D-20C8ED84FBD5}"/>
              </a:ext>
            </a:extLst>
          </p:cNvPr>
          <p:cNvSpPr txBox="1"/>
          <p:nvPr/>
        </p:nvSpPr>
        <p:spPr>
          <a:xfrm>
            <a:off x="5093969" y="6529113"/>
            <a:ext cx="524865" cy="276999"/>
          </a:xfrm>
          <a:prstGeom prst="rect">
            <a:avLst/>
          </a:prstGeom>
          <a:noFill/>
        </p:spPr>
        <p:txBody>
          <a:bodyPr wrap="square" rtlCol="0">
            <a:spAutoFit/>
          </a:bodyPr>
          <a:lstStyle/>
          <a:p>
            <a:r>
              <a:rPr lang="en-US" sz="1200" b="1" dirty="0"/>
              <a:t>18</a:t>
            </a:r>
          </a:p>
        </p:txBody>
      </p:sp>
      <p:pic>
        <p:nvPicPr>
          <p:cNvPr id="8" name="Picture 7">
            <a:extLst>
              <a:ext uri="{FF2B5EF4-FFF2-40B4-BE49-F238E27FC236}">
                <a16:creationId xmlns:a16="http://schemas.microsoft.com/office/drawing/2014/main" id="{0BE0E412-3978-AE3E-8D34-0597FFE5BEC4}"/>
              </a:ext>
            </a:extLst>
          </p:cNvPr>
          <p:cNvPicPr>
            <a:picLocks noChangeAspect="1"/>
          </p:cNvPicPr>
          <p:nvPr/>
        </p:nvPicPr>
        <p:blipFill>
          <a:blip r:embed="rId4"/>
          <a:stretch>
            <a:fillRect/>
          </a:stretch>
        </p:blipFill>
        <p:spPr>
          <a:xfrm>
            <a:off x="251676" y="48201"/>
            <a:ext cx="639484" cy="860541"/>
          </a:xfrm>
          <a:prstGeom prst="rect">
            <a:avLst/>
          </a:prstGeom>
        </p:spPr>
      </p:pic>
      <p:pic>
        <p:nvPicPr>
          <p:cNvPr id="9" name="Picture 8">
            <a:extLst>
              <a:ext uri="{FF2B5EF4-FFF2-40B4-BE49-F238E27FC236}">
                <a16:creationId xmlns:a16="http://schemas.microsoft.com/office/drawing/2014/main" id="{F871B01B-E3ED-24BA-329D-4CCBC20F3F1F}"/>
              </a:ext>
            </a:extLst>
          </p:cNvPr>
          <p:cNvPicPr>
            <a:picLocks noChangeAspect="1"/>
          </p:cNvPicPr>
          <p:nvPr/>
        </p:nvPicPr>
        <p:blipFill>
          <a:blip r:embed="rId4"/>
          <a:stretch>
            <a:fillRect/>
          </a:stretch>
        </p:blipFill>
        <p:spPr>
          <a:xfrm>
            <a:off x="4545105" y="48201"/>
            <a:ext cx="639484" cy="860541"/>
          </a:xfrm>
          <a:prstGeom prst="rect">
            <a:avLst/>
          </a:prstGeom>
        </p:spPr>
      </p:pic>
    </p:spTree>
    <p:extLst>
      <p:ext uri="{BB962C8B-B14F-4D97-AF65-F5344CB8AC3E}">
        <p14:creationId xmlns:p14="http://schemas.microsoft.com/office/powerpoint/2010/main" val="16072710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1CB18A-A389-C01B-A9EE-C42A31314C87}"/>
            </a:ext>
          </a:extLst>
        </p:cNvPr>
        <p:cNvGrpSpPr/>
        <p:nvPr/>
      </p:nvGrpSpPr>
      <p:grpSpPr>
        <a:xfrm>
          <a:off x="0" y="0"/>
          <a:ext cx="0" cy="0"/>
          <a:chOff x="0" y="0"/>
          <a:chExt cx="0" cy="0"/>
        </a:xfrm>
      </p:grpSpPr>
      <p:pic>
        <p:nvPicPr>
          <p:cNvPr id="4" name="Picture 3" descr="A field of dry grass&#10;&#10;AI-generated content may be incorrect.">
            <a:extLst>
              <a:ext uri="{FF2B5EF4-FFF2-40B4-BE49-F238E27FC236}">
                <a16:creationId xmlns:a16="http://schemas.microsoft.com/office/drawing/2014/main" id="{FF204793-94B5-5B87-5BEC-96C759A38285}"/>
              </a:ext>
            </a:extLst>
          </p:cNvPr>
          <p:cNvPicPr>
            <a:picLocks noChangeAspect="1"/>
          </p:cNvPicPr>
          <p:nvPr/>
        </p:nvPicPr>
        <p:blipFill>
          <a:blip r:embed="rId3">
            <a:alphaModFix amt="50000"/>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0" y="-47890"/>
            <a:ext cx="5486400" cy="956946"/>
          </a:xfrm>
          <a:prstGeom prst="rect">
            <a:avLst/>
          </a:prstGeom>
        </p:spPr>
      </p:pic>
      <p:sp>
        <p:nvSpPr>
          <p:cNvPr id="2" name="Title 1">
            <a:extLst>
              <a:ext uri="{FF2B5EF4-FFF2-40B4-BE49-F238E27FC236}">
                <a16:creationId xmlns:a16="http://schemas.microsoft.com/office/drawing/2014/main" id="{82380BF4-9252-738F-63A8-B734284E1703}"/>
              </a:ext>
            </a:extLst>
          </p:cNvPr>
          <p:cNvSpPr>
            <a:spLocks noGrp="1"/>
          </p:cNvSpPr>
          <p:nvPr>
            <p:ph type="title"/>
          </p:nvPr>
        </p:nvSpPr>
        <p:spPr>
          <a:xfrm>
            <a:off x="377190" y="198634"/>
            <a:ext cx="4732020" cy="842805"/>
          </a:xfrm>
        </p:spPr>
        <p:txBody>
          <a:bodyPr>
            <a:normAutofit fontScale="90000"/>
          </a:bodyPr>
          <a:lstStyle/>
          <a:p>
            <a:pPr algn="ctr"/>
            <a:r>
              <a:rPr lang="en-US" sz="2200" dirty="0">
                <a:latin typeface="Arial" panose="020B0604020202020204" pitchFamily="34" charset="0"/>
                <a:cs typeface="Arial" panose="020B0604020202020204" pitchFamily="34" charset="0"/>
              </a:rPr>
              <a:t>CSUP Needs Assessment</a:t>
            </a:r>
            <a:br>
              <a:rPr lang="en-US" sz="2800" dirty="0">
                <a:latin typeface="Arial" panose="020B0604020202020204" pitchFamily="34" charset="0"/>
                <a:cs typeface="Arial" panose="020B0604020202020204" pitchFamily="34" charset="0"/>
              </a:rPr>
            </a:br>
            <a:r>
              <a:rPr lang="en-US" sz="1600" b="1" dirty="0">
                <a:solidFill>
                  <a:schemeClr val="bg1"/>
                </a:solidFill>
                <a:latin typeface="Arial" panose="020B0604020202020204" pitchFamily="34" charset="0"/>
                <a:cs typeface="Arial" panose="020B0604020202020204" pitchFamily="34" charset="0"/>
              </a:rPr>
              <a:t>References</a:t>
            </a:r>
            <a:br>
              <a:rPr lang="en-US" dirty="0">
                <a:solidFill>
                  <a:schemeClr val="bg1"/>
                </a:solidFill>
              </a:rPr>
            </a:br>
            <a:endParaRPr lang="en-US" dirty="0">
              <a:solidFill>
                <a:schemeClr val="bg1"/>
              </a:solidFill>
            </a:endParaRPr>
          </a:p>
        </p:txBody>
      </p:sp>
      <p:sp>
        <p:nvSpPr>
          <p:cNvPr id="3" name="Content Placeholder 2">
            <a:extLst>
              <a:ext uri="{FF2B5EF4-FFF2-40B4-BE49-F238E27FC236}">
                <a16:creationId xmlns:a16="http://schemas.microsoft.com/office/drawing/2014/main" id="{C32DA946-5470-C4AA-6A6B-B0A531FB0A91}"/>
              </a:ext>
            </a:extLst>
          </p:cNvPr>
          <p:cNvSpPr>
            <a:spLocks noGrp="1"/>
          </p:cNvSpPr>
          <p:nvPr>
            <p:ph idx="1"/>
          </p:nvPr>
        </p:nvSpPr>
        <p:spPr>
          <a:xfrm>
            <a:off x="0" y="909056"/>
            <a:ext cx="5618834" cy="5343697"/>
          </a:xfrm>
        </p:spPr>
        <p:txBody>
          <a:bodyPr>
            <a:normAutofit/>
          </a:bodyPr>
          <a:lstStyle/>
          <a:p>
            <a:pPr marL="0" marR="457200" indent="0">
              <a:buNone/>
            </a:pPr>
            <a:endParaRPr kumimoji="0" lang="en-US" altLang="en-US" sz="1100" b="0" i="0" u="none" strike="noStrike" cap="none" normalizeH="0" baseline="0" dirty="0">
              <a:ln>
                <a:noFill/>
              </a:ln>
              <a:solidFill>
                <a:schemeClr val="tx1"/>
              </a:solidFill>
              <a:effectLst/>
              <a:ea typeface="Calibri" panose="020F0502020204030204" pitchFamily="34" charset="0"/>
              <a:cs typeface="Calibri" panose="020F0502020204030204" pitchFamily="34" charset="0"/>
            </a:endParaRPr>
          </a:p>
          <a:p>
            <a:pPr marR="457200">
              <a:buNone/>
            </a:pPr>
            <a:endParaRPr kumimoji="0" lang="en-US" altLang="en-US"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marR="457200">
              <a:buNone/>
            </a:pPr>
            <a:endParaRPr kumimoji="0" lang="en-US" altLang="en-US" sz="105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marR="457200">
              <a:buNone/>
            </a:pPr>
            <a:endParaRPr kumimoji="0" lang="en-US" altLang="en-US" sz="105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marR="457200">
              <a:buNone/>
            </a:pPr>
            <a:endParaRPr kumimoji="0" lang="en-US" altLang="en-US" sz="1600" b="0" i="0" u="none" strike="noStrike" cap="none" normalizeH="0" baseline="0" dirty="0">
              <a:ln>
                <a:noFill/>
              </a:ln>
              <a:solidFill>
                <a:schemeClr val="tx1"/>
              </a:solidFill>
              <a:effectLst/>
              <a:latin typeface="Arial" panose="020B0604020202020204" pitchFamily="34" charset="0"/>
            </a:endParaRPr>
          </a:p>
          <a:p>
            <a:pPr marR="457200" algn="l">
              <a:buNone/>
            </a:pPr>
            <a:endParaRPr lang="en-US" sz="1100" b="0" i="0" dirty="0">
              <a:effectLst/>
              <a:latin typeface="Calibri" panose="020F0502020204030204" pitchFamily="34" charset="0"/>
            </a:endParaRPr>
          </a:p>
          <a:p>
            <a:pPr algn="l"/>
            <a:endParaRPr lang="en-US" b="0" i="0" dirty="0">
              <a:solidFill>
                <a:srgbClr val="000000"/>
              </a:solidFill>
              <a:effectLst/>
              <a:latin typeface="Calibri" panose="020F0502020204030204" pitchFamily="34" charset="0"/>
            </a:endParaRPr>
          </a:p>
          <a:p>
            <a:pPr marL="0" indent="0">
              <a:buNone/>
            </a:pPr>
            <a:endParaRPr lang="en-US" dirty="0"/>
          </a:p>
        </p:txBody>
      </p:sp>
      <p:sp>
        <p:nvSpPr>
          <p:cNvPr id="5" name="TextBox 4">
            <a:extLst>
              <a:ext uri="{FF2B5EF4-FFF2-40B4-BE49-F238E27FC236}">
                <a16:creationId xmlns:a16="http://schemas.microsoft.com/office/drawing/2014/main" id="{845582D4-D3F4-5BF7-9257-9C217220D23D}"/>
              </a:ext>
            </a:extLst>
          </p:cNvPr>
          <p:cNvSpPr txBox="1"/>
          <p:nvPr/>
        </p:nvSpPr>
        <p:spPr>
          <a:xfrm>
            <a:off x="5093969" y="6529113"/>
            <a:ext cx="524865" cy="276999"/>
          </a:xfrm>
          <a:prstGeom prst="rect">
            <a:avLst/>
          </a:prstGeom>
          <a:noFill/>
        </p:spPr>
        <p:txBody>
          <a:bodyPr wrap="square" rtlCol="0">
            <a:spAutoFit/>
          </a:bodyPr>
          <a:lstStyle/>
          <a:p>
            <a:r>
              <a:rPr lang="en-US" sz="1200" b="1" dirty="0"/>
              <a:t>19</a:t>
            </a:r>
          </a:p>
        </p:txBody>
      </p:sp>
      <p:sp>
        <p:nvSpPr>
          <p:cNvPr id="7" name="TextBox 6">
            <a:extLst>
              <a:ext uri="{FF2B5EF4-FFF2-40B4-BE49-F238E27FC236}">
                <a16:creationId xmlns:a16="http://schemas.microsoft.com/office/drawing/2014/main" id="{0039AF9A-FAF4-4557-1A59-A926982BC379}"/>
              </a:ext>
            </a:extLst>
          </p:cNvPr>
          <p:cNvSpPr txBox="1"/>
          <p:nvPr/>
        </p:nvSpPr>
        <p:spPr>
          <a:xfrm>
            <a:off x="82269" y="896758"/>
            <a:ext cx="5127684" cy="6093976"/>
          </a:xfrm>
          <a:prstGeom prst="rect">
            <a:avLst/>
          </a:prstGeom>
          <a:noFill/>
        </p:spPr>
        <p:txBody>
          <a:bodyPr wrap="square" rtlCol="0">
            <a:spAutoFit/>
          </a:bodyPr>
          <a:lstStyle/>
          <a:p>
            <a:pPr marL="228600" lvl="0" indent="-228600">
              <a:buFont typeface="+mj-lt"/>
              <a:buAutoNum type="arabicPeriod"/>
            </a:pPr>
            <a:r>
              <a:rPr lang="en-US" sz="600" dirty="0"/>
              <a:t>Prevention Technology Transfer Center (PTTC) Network. Introduction to Substance Abuse Prevention: Understanding the Basics (Pre-SAPST Course) - Prevention Technology Transfer Center (PTTC) Network. Published June 11, 2024. Accessed May 5, 2025.https://pttcnetwork.org/products_and resources/introduction-to-substance-abuse-prevention-understanding-the-basics-pre-sapst-course/</a:t>
            </a:r>
          </a:p>
          <a:p>
            <a:pPr marL="228600" lvl="0" indent="-228600">
              <a:buFont typeface="+mj-lt"/>
              <a:buAutoNum type="arabicPeriod"/>
            </a:pPr>
            <a:r>
              <a:rPr lang="en-US" sz="600" dirty="0"/>
              <a:t> National Institute on Drug Abuse (n.d.). </a:t>
            </a:r>
            <a:r>
              <a:rPr lang="en-US" sz="600" i="1" dirty="0"/>
              <a:t>Preventing Drug Use among Children and Adolescents: A Research-Based Guide for Parents, Educators, and Community Leaders </a:t>
            </a:r>
            <a:r>
              <a:rPr lang="en-US" sz="600" dirty="0"/>
              <a:t>.</a:t>
            </a:r>
          </a:p>
          <a:p>
            <a:pPr marL="228600" lvl="0" indent="-228600">
              <a:buFont typeface="+mj-lt"/>
              <a:buAutoNum type="arabicPeriod"/>
            </a:pPr>
            <a:r>
              <a:rPr lang="en-US" sz="600" dirty="0"/>
              <a:t>SAMHSA. “Risk and Protective Factors.” 18 July 2019.</a:t>
            </a:r>
          </a:p>
          <a:p>
            <a:pPr marL="228600" lvl="0" indent="-228600">
              <a:buFont typeface="+mj-lt"/>
              <a:buAutoNum type="arabicPeriod"/>
            </a:pPr>
            <a:r>
              <a:rPr lang="en-US" sz="600" dirty="0"/>
              <a:t>CDC. YRBS Prevalence &amp; Trends Database, All Years.</a:t>
            </a:r>
          </a:p>
          <a:p>
            <a:pPr marL="228600" lvl="0" indent="-228600">
              <a:buFont typeface="+mj-lt"/>
              <a:buAutoNum type="arabicPeriod"/>
            </a:pPr>
            <a:r>
              <a:rPr lang="en-US" sz="600" dirty="0"/>
              <a:t>CDC. BRFSS Prevalence &amp; Trends Data: Home. Centers for Disease Control and Prevention. Published 2023. https://www.cdc.gov/brfss/brfssprevalence/index.html</a:t>
            </a:r>
          </a:p>
          <a:p>
            <a:pPr marL="228600" lvl="0" indent="-228600">
              <a:buFont typeface="+mj-lt"/>
              <a:buAutoNum type="arabicPeriod"/>
            </a:pPr>
            <a:r>
              <a:rPr lang="en-US" sz="600" dirty="0"/>
              <a:t>Federal Bureau of Investigation. Persons Arrested. FBI. Published 2019. https://ucr.fbi.gov/crime-in-the-u.s/2019/crime-in-the-u.s.-2019/topic-pages/persons-arrested</a:t>
            </a:r>
          </a:p>
          <a:p>
            <a:pPr marL="228600" lvl="0" indent="-228600">
              <a:buFont typeface="+mj-lt"/>
              <a:buAutoNum type="arabicPeriod"/>
            </a:pPr>
            <a:r>
              <a:rPr lang="en-US" sz="600" dirty="0"/>
              <a:t>CDC. U.S. overdose deaths decrease Almost 27% in 2024. Cdc.gov. Published May 9, 2025. https://www.cdc.gov/nchs/pressroom/nchs_press_releases/2025/20250514.htm</a:t>
            </a:r>
          </a:p>
          <a:p>
            <a:pPr marL="228600" lvl="0" indent="-228600">
              <a:buFont typeface="+mj-lt"/>
              <a:buAutoNum type="arabicPeriod"/>
            </a:pPr>
            <a:r>
              <a:rPr lang="en-US" sz="600" dirty="0"/>
              <a:t>Danielson RA, Schmidt M, Griechen MA. Adverse childhood experiences affect health outcomes for adults in North Dakota: 2019-2022 BRFSS population profile. </a:t>
            </a:r>
            <a:r>
              <a:rPr lang="en-US" sz="600" i="1" dirty="0"/>
              <a:t>Front Public Health</a:t>
            </a:r>
            <a:r>
              <a:rPr lang="en-US" sz="600" dirty="0"/>
              <a:t>. 2025;13:1517431. Published 2025 May 30. doi:10.3389/fpubh.2025.1517431</a:t>
            </a:r>
          </a:p>
          <a:p>
            <a:pPr marL="228600" lvl="0" indent="-228600">
              <a:buFont typeface="+mj-lt"/>
              <a:buAutoNum type="arabicPeriod"/>
            </a:pPr>
            <a:r>
              <a:rPr lang="en-US" sz="600" dirty="0"/>
              <a:t> Smith A, Kaufman F, Sandy MS, Cardenas A. Cannabis Exposure During Critical Windows of Development: Epigenetic and Molecular Pathways Implicated in Neuropsychiatric Disease. </a:t>
            </a:r>
            <a:r>
              <a:rPr lang="en-US" sz="600" i="1" dirty="0"/>
              <a:t>Curr Environ Health Rep</a:t>
            </a:r>
            <a:r>
              <a:rPr lang="en-US" sz="600" dirty="0"/>
              <a:t>. 2020;7(3):325-342. doi:10.1007/s40572-020-00275-4</a:t>
            </a:r>
          </a:p>
          <a:p>
            <a:pPr marL="228600" lvl="0" indent="-228600">
              <a:buFont typeface="+mj-lt"/>
              <a:buAutoNum type="arabicPeriod"/>
            </a:pPr>
            <a:r>
              <a:rPr lang="en-US" sz="600" dirty="0"/>
              <a:t>Young-Wolff KC, Adams SR, Alexeeff SE, et al. Prenatal Cannabis Use and Maternal Pregnancy Outcomes. </a:t>
            </a:r>
            <a:r>
              <a:rPr lang="en-US" sz="600" i="1" dirty="0"/>
              <a:t>JAMA Intern Med</a:t>
            </a:r>
            <a:r>
              <a:rPr lang="en-US" sz="600" dirty="0"/>
              <a:t>. 2024;184(9):1083-1093. doi:10.1001/jamainternmed.2024.3270</a:t>
            </a:r>
          </a:p>
          <a:p>
            <a:pPr marL="228600" lvl="0" indent="-228600">
              <a:buFont typeface="+mj-lt"/>
              <a:buAutoNum type="arabicPeriod"/>
            </a:pPr>
            <a:r>
              <a:rPr lang="en-US" sz="600" dirty="0"/>
              <a:t> Solmi M, De Toffol M, Kim JY, et al. Balancing risks and benefits of cannabis use: umbrella review of meta-analyses of randomised controlled trials and observational studies. </a:t>
            </a:r>
            <a:r>
              <a:rPr lang="en-US" sz="600" i="1" dirty="0"/>
              <a:t>BMJ</a:t>
            </a:r>
            <a:r>
              <a:rPr lang="en-US" sz="600" dirty="0"/>
              <a:t>. 2023;382:e072348. Published 2023 Aug 30. doi:10.1136/bmj-2022-072348</a:t>
            </a:r>
          </a:p>
          <a:p>
            <a:pPr marL="228600" lvl="0" indent="-228600">
              <a:buFont typeface="+mj-lt"/>
              <a:buAutoNum type="arabicPeriod"/>
            </a:pPr>
            <a:r>
              <a:rPr lang="en-US" sz="600" dirty="0"/>
              <a:t>Robinson T, Ali MU, Easterbrook B, et al. Identifying risk-thresholds for the association between frequency of cannabis use and development of cannabis use disorder: A systematic review and meta-analysis. </a:t>
            </a:r>
            <a:r>
              <a:rPr lang="en-US" sz="600" i="1" dirty="0"/>
              <a:t>Drug Alcohol Depend</a:t>
            </a:r>
            <a:r>
              <a:rPr lang="en-US" sz="600" dirty="0"/>
              <a:t>. 2022;238:109582. doi:10.1016/j.drugalcdep.2022.109582</a:t>
            </a:r>
          </a:p>
          <a:p>
            <a:pPr marL="228600" lvl="0" indent="-228600">
              <a:buFont typeface="+mj-lt"/>
              <a:buAutoNum type="arabicPeriod"/>
            </a:pPr>
            <a:r>
              <a:rPr lang="en-US" sz="600" dirty="0" err="1"/>
              <a:t>Im</a:t>
            </a:r>
            <a:r>
              <a:rPr lang="en-US" sz="600" dirty="0"/>
              <a:t> PK, Wright N, Yang L, et al. Alcohol consumption and risks of more than 200 diseases in Chinese men. </a:t>
            </a:r>
            <a:r>
              <a:rPr lang="en-US" sz="600" i="1" dirty="0"/>
              <a:t>Nat Med</a:t>
            </a:r>
            <a:r>
              <a:rPr lang="en-US" sz="600" dirty="0"/>
              <a:t>. 2023;29(6):1476-1486. doi:10.1038/s41591-023-02383-8</a:t>
            </a:r>
          </a:p>
          <a:p>
            <a:pPr marL="228600" lvl="0" indent="-228600">
              <a:buFont typeface="+mj-lt"/>
              <a:buAutoNum type="arabicPeriod"/>
            </a:pPr>
            <a:r>
              <a:rPr lang="en-US" sz="600" dirty="0"/>
              <a:t> Hussain A, Johansen MC, Blaha MJ, et al. Predictors of incident stroke among individuals without coronary artery calcification: A pooled cohort analysis from the Multi-Ethnic Study of Atherosclerosis, Jackson Heart Study, and Framingham Heart Study. </a:t>
            </a:r>
            <a:r>
              <a:rPr lang="en-US" sz="600" i="1" dirty="0"/>
              <a:t>Vasc Med</a:t>
            </a:r>
            <a:r>
              <a:rPr lang="en-US" sz="600" dirty="0"/>
              <a:t>. 2024;29(6):632-639. doi:10.1177/1358863X241270911</a:t>
            </a:r>
          </a:p>
          <a:p>
            <a:pPr marL="228600" lvl="0" indent="-228600">
              <a:buFont typeface="+mj-lt"/>
              <a:buAutoNum type="arabicPeriod"/>
            </a:pPr>
            <a:r>
              <a:rPr lang="en-US" sz="600" dirty="0"/>
              <a:t>Chang JT, Anic GM, Rostron BL, Tanwar M, Chang CM. Cigarette Smoking Reduction and Health Risks: A Systematic Review and Meta-analysis. </a:t>
            </a:r>
            <a:r>
              <a:rPr lang="en-US" sz="600" i="1" dirty="0"/>
              <a:t>Nicotine Tob Res</a:t>
            </a:r>
            <a:r>
              <a:rPr lang="en-US" sz="600" dirty="0"/>
              <a:t>. 2021;23(4):635-642. doi:10.1093/ntr/ntaa156</a:t>
            </a:r>
          </a:p>
          <a:p>
            <a:pPr marL="228600" lvl="0" indent="-228600">
              <a:buFont typeface="+mj-lt"/>
              <a:buAutoNum type="arabicPeriod"/>
            </a:pPr>
            <a:r>
              <a:rPr lang="en-US" sz="600" dirty="0"/>
              <a:t> Mirahmadizadeh A, Hassanzadeh J, Moradi AM, Gheibi Z, Heiran A. Projection of the prevalence of tracheal, bronchus, and lung cancer incidence using cigarette smoking prevalence in Iran from 1990 to 2018: a comparison of latent period-based models with standard forecasting models. </a:t>
            </a:r>
            <a:r>
              <a:rPr lang="en-US" sz="600" i="1" dirty="0"/>
              <a:t>BMC Public Health</a:t>
            </a:r>
            <a:r>
              <a:rPr lang="en-US" sz="600" dirty="0"/>
              <a:t>. 2024;24(1):1896. Published 2024 Jul 15. doi:10.1186/s12889-024-19407-8</a:t>
            </a:r>
          </a:p>
          <a:p>
            <a:pPr marL="228600" lvl="0" indent="-228600">
              <a:buFont typeface="+mj-lt"/>
              <a:buAutoNum type="arabicPeriod"/>
            </a:pPr>
            <a:r>
              <a:rPr lang="en-US" sz="600" dirty="0"/>
              <a:t> Zhao X, Wang Y, Liang C. Cigarette smoking and risk of bladder cancer: a dose-response meta-analysis. </a:t>
            </a:r>
            <a:r>
              <a:rPr lang="en-US" sz="600" i="1" dirty="0"/>
              <a:t>Int Urol Nephrol</a:t>
            </a:r>
            <a:r>
              <a:rPr lang="en-US" sz="600" dirty="0"/>
              <a:t>. 2022;54(6):1169-1185. doi:10.1007/s11255-022-03173-w</a:t>
            </a:r>
          </a:p>
          <a:p>
            <a:pPr marL="228600" lvl="0" indent="-228600">
              <a:buFont typeface="+mj-lt"/>
              <a:buAutoNum type="arabicPeriod"/>
            </a:pPr>
            <a:r>
              <a:rPr lang="en-US" sz="600" dirty="0"/>
              <a:t>Scala M, Bosetti C, Bagnardi V, et al. Dose-response Relationships Between Cigarette Smoking and Breast Cancer Risk: A Systematic Review and Meta-analysis. </a:t>
            </a:r>
            <a:r>
              <a:rPr lang="en-US" sz="600" i="1" dirty="0"/>
              <a:t>J Epidemiol</a:t>
            </a:r>
            <a:r>
              <a:rPr lang="en-US" sz="600" dirty="0"/>
              <a:t>. 2023;33(12):640-648. doi:10.2188/jea.JE20220206 doi:10.3389/fpubh.2024.1497745</a:t>
            </a:r>
          </a:p>
          <a:p>
            <a:pPr marL="228600" lvl="0" indent="-228600">
              <a:buFont typeface="+mj-lt"/>
              <a:buAutoNum type="arabicPeriod"/>
            </a:pPr>
            <a:r>
              <a:rPr lang="en-US" sz="600" dirty="0"/>
              <a:t> Comiford A, Pan S, Chen S. Respiratory chronic health conditions and racial disparities associated with e-cigarette use: a cross-sectional analysis using behavioral risk factor surveillance data. </a:t>
            </a:r>
            <a:r>
              <a:rPr lang="en-US" sz="600" i="1" dirty="0"/>
              <a:t>Front Public Health</a:t>
            </a:r>
            <a:r>
              <a:rPr lang="en-US" sz="600" dirty="0"/>
              <a:t>. 2024;12:1497745. Published 2024 Dec 10.</a:t>
            </a:r>
          </a:p>
          <a:p>
            <a:pPr marL="228600" lvl="0" indent="-228600">
              <a:buFont typeface="+mj-lt"/>
              <a:buAutoNum type="arabicPeriod"/>
            </a:pPr>
            <a:r>
              <a:rPr lang="en-US" sz="600" dirty="0"/>
              <a:t>Minnesota Department of Health. Cannabis Use in Minnesota: Baseline Assessment 2024. Published 1 July 2024.</a:t>
            </a:r>
          </a:p>
          <a:p>
            <a:pPr marL="228600" lvl="0" indent="-228600">
              <a:buFont typeface="+mj-lt"/>
              <a:buAutoNum type="arabicPeriod"/>
            </a:pPr>
            <a:r>
              <a:rPr lang="en-US" sz="600" dirty="0"/>
              <a:t>Minnesota Department of Education. “Minnesota Student Survey.” </a:t>
            </a:r>
            <a:r>
              <a:rPr lang="en-US" sz="600" i="1" dirty="0"/>
              <a:t>Mn.gov</a:t>
            </a:r>
            <a:r>
              <a:rPr lang="en-US" sz="600" dirty="0"/>
              <a:t>, 2022, education.mn.gov/MDE/dse/health/mss/.</a:t>
            </a:r>
          </a:p>
          <a:p>
            <a:pPr marL="228600" lvl="0" indent="-228600">
              <a:buFont typeface="+mj-lt"/>
              <a:buAutoNum type="arabicPeriod"/>
            </a:pPr>
            <a:r>
              <a:rPr lang="en-US" sz="600" dirty="0"/>
              <a:t>Home Page | Minnesota Drug Crimes and Overdose Dashboard | Bureau of Criminal Apprehension. State.mn.us. Published 2025. https://bcadataportal.state.mn.us/DMI</a:t>
            </a:r>
          </a:p>
          <a:p>
            <a:pPr marL="228600" lvl="0" indent="-228600">
              <a:buFont typeface="+mj-lt"/>
              <a:buAutoNum type="arabicPeriod"/>
            </a:pPr>
            <a:r>
              <a:rPr lang="en-US" sz="600" dirty="0"/>
              <a:t>Drug Overdose Dashboard - MN Dept. of Health. State.mn.us. Published 2023. Accessed September 5, 2025. https://www2cdn.web.health.state.mn.us/communities/opioids/opioid-dashboard/index.html</a:t>
            </a:r>
          </a:p>
          <a:p>
            <a:pPr marL="228600" lvl="0" indent="-228600">
              <a:buFont typeface="+mj-lt"/>
              <a:buAutoNum type="arabicPeriod"/>
            </a:pPr>
            <a:r>
              <a:rPr lang="en-US" sz="600" dirty="0"/>
              <a:t>Minnesota Department of Health. Behavioral Risk Factor Surveillance System 2023 dataset.</a:t>
            </a:r>
          </a:p>
          <a:p>
            <a:pPr marL="228600" lvl="0" indent="-228600">
              <a:buFont typeface="+mj-lt"/>
              <a:buAutoNum type="arabicPeriod"/>
            </a:pPr>
            <a:r>
              <a:rPr lang="en-US" sz="600" dirty="0"/>
              <a:t>Minnesota Office of Cannabis Management . Chronic Pain Patients in Minnesota Medical Cannabis Program 31 January 2025.</a:t>
            </a:r>
          </a:p>
          <a:p>
            <a:pPr marL="228600" lvl="0" indent="-228600">
              <a:buFont typeface="+mj-lt"/>
              <a:buAutoNum type="arabicPeriod"/>
            </a:pPr>
            <a:r>
              <a:rPr lang="en-US" sz="600" dirty="0"/>
              <a:t>Gupta, Johnson PJ. Impact of Marijuana Use On Self Reported Mental Health Status Among Adults in Minnesota. North Dakota State University-Department of Public Health, 2025.</a:t>
            </a:r>
          </a:p>
          <a:p>
            <a:pPr marL="228600" lvl="0" indent="-228600">
              <a:buFont typeface="+mj-lt"/>
              <a:buAutoNum type="arabicPeriod"/>
            </a:pPr>
            <a:r>
              <a:rPr lang="en-US" sz="600" dirty="0"/>
              <a:t>DeLaquil, M., Giesel, S. (2024) Statewide Trends in Drug Overdose: Preliminary 2023 Update, Data Brief. Minnesota Department of Health.</a:t>
            </a:r>
          </a:p>
          <a:p>
            <a:pPr marL="228600" lvl="0" indent="-228600">
              <a:buFont typeface="+mj-lt"/>
              <a:buAutoNum type="arabicPeriod"/>
            </a:pPr>
            <a:r>
              <a:rPr lang="en-US" sz="600" dirty="0"/>
              <a:t> County Health Rankings. Minnesota Counties 2025.</a:t>
            </a:r>
          </a:p>
          <a:p>
            <a:pPr marL="228600" lvl="0" indent="-228600">
              <a:buFont typeface="+mj-lt"/>
              <a:buAutoNum type="arabicPeriod"/>
            </a:pPr>
            <a:r>
              <a:rPr lang="en-US" sz="600" dirty="0"/>
              <a:t>Minnesota Department of Health. “County-Level Nonfatal Overdoses by County of Residence, 2016-2020 - Minnesota Department of Health.” </a:t>
            </a:r>
            <a:r>
              <a:rPr lang="en-US" sz="600" i="1" dirty="0"/>
              <a:t>Www.health.state.mn.us</a:t>
            </a:r>
            <a:r>
              <a:rPr lang="en-US" sz="600" dirty="0"/>
              <a:t>, www.health.state.mn.us/communities/opioids/data/nonfataldata.html.</a:t>
            </a:r>
          </a:p>
          <a:p>
            <a:pPr marL="228600" lvl="0" indent="-228600">
              <a:buFont typeface="+mj-lt"/>
              <a:buAutoNum type="arabicPeriod"/>
            </a:pPr>
            <a:r>
              <a:rPr lang="en-US" sz="600" dirty="0"/>
              <a:t>Center for Disease Control. PLACES: Local Data for Better Health 2022.Centers for Disease Control and Prevention. Published March 8, 2021https://www.cdc.gov/places/index.html</a:t>
            </a:r>
          </a:p>
          <a:p>
            <a:pPr marL="228600" lvl="0" indent="-228600">
              <a:buFont typeface="+mj-lt"/>
              <a:buAutoNum type="arabicPeriod"/>
            </a:pPr>
            <a:r>
              <a:rPr lang="en-US" sz="600" dirty="0"/>
              <a:t>Health Trends Across Communities in Minnesota Dashboard | Minnesota EHR Consortium. mnehrconsortium.org. https://mnehrconsortium.org/health-trends-across-communities-minnesota-dashboard</a:t>
            </a:r>
          </a:p>
          <a:p>
            <a:pPr marL="228600" lvl="0" indent="-228600">
              <a:buFont typeface="+mj-lt"/>
              <a:buAutoNum type="arabicPeriod"/>
            </a:pPr>
            <a:r>
              <a:rPr lang="en-US" sz="600" dirty="0"/>
              <a:t>Minnesota Department of Health. “Behavioral Risk Factor Surveillance System (BRFSS) – 2018-2023, Minnesota Department of Health.” Www.health.state.mn.us, www.health.state.mn.us/data/mchs/surveys/brfss/index.html.</a:t>
            </a:r>
          </a:p>
          <a:p>
            <a:pPr marL="228600" lvl="0" indent="-228600">
              <a:buFont typeface="+mj-lt"/>
              <a:buAutoNum type="arabicPeriod"/>
            </a:pPr>
            <a:r>
              <a:rPr lang="en-US" sz="600" dirty="0"/>
              <a:t>Lovett, Sara. Northwest Minnesota Drug and Opioid-Involved Data Overview. Minnesota Department of Health , 23 November 2023.</a:t>
            </a:r>
          </a:p>
          <a:p>
            <a:pPr marL="228600" lvl="0" indent="-228600">
              <a:buFont typeface="+mj-lt"/>
              <a:buAutoNum type="arabicPeriod"/>
            </a:pPr>
            <a:r>
              <a:rPr lang="en-US" sz="600" dirty="0"/>
              <a:t>Minnesota Department of Education. “Minnesota Student Survey.” </a:t>
            </a:r>
            <a:r>
              <a:rPr lang="en-US" sz="600" i="1" dirty="0"/>
              <a:t>Mn.gov</a:t>
            </a:r>
            <a:r>
              <a:rPr lang="en-US" sz="600" dirty="0"/>
              <a:t>, 2019, education.mn.gov/MDE/dse/health/mss/.</a:t>
            </a:r>
          </a:p>
          <a:p>
            <a:pPr marL="228600" lvl="0" indent="-228600">
              <a:buFont typeface="+mj-lt"/>
              <a:buAutoNum type="arabicPeriod"/>
            </a:pPr>
            <a:r>
              <a:rPr lang="en-US" sz="600" dirty="0"/>
              <a:t>PRAMS Data 2023 - MN Dept. of Health. State.mn.us. Published 2016. Accessed September 2, 2025. https://www.health.state.mn.us/people/womeninfants/prams/data.html‌</a:t>
            </a:r>
          </a:p>
          <a:p>
            <a:pPr marL="228600" lvl="0" indent="-228600">
              <a:buFont typeface="+mj-lt"/>
              <a:buAutoNum type="arabicPeriod"/>
            </a:pPr>
            <a:endParaRPr lang="en-US" sz="600" dirty="0"/>
          </a:p>
        </p:txBody>
      </p:sp>
    </p:spTree>
    <p:extLst>
      <p:ext uri="{BB962C8B-B14F-4D97-AF65-F5344CB8AC3E}">
        <p14:creationId xmlns:p14="http://schemas.microsoft.com/office/powerpoint/2010/main" val="25590023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343DEA-CACE-C054-9952-EAFC421BCF8C}"/>
            </a:ext>
          </a:extLst>
        </p:cNvPr>
        <p:cNvGrpSpPr/>
        <p:nvPr/>
      </p:nvGrpSpPr>
      <p:grpSpPr>
        <a:xfrm>
          <a:off x="0" y="0"/>
          <a:ext cx="0" cy="0"/>
          <a:chOff x="0" y="0"/>
          <a:chExt cx="0" cy="0"/>
        </a:xfrm>
      </p:grpSpPr>
      <p:pic>
        <p:nvPicPr>
          <p:cNvPr id="4" name="Picture 3" descr="A field of dry grass&#10;&#10;AI-generated content may be incorrect.">
            <a:extLst>
              <a:ext uri="{FF2B5EF4-FFF2-40B4-BE49-F238E27FC236}">
                <a16:creationId xmlns:a16="http://schemas.microsoft.com/office/drawing/2014/main" id="{E2BA9E11-6183-A0FF-EDCA-3BA70555C091}"/>
              </a:ext>
            </a:extLst>
          </p:cNvPr>
          <p:cNvPicPr>
            <a:picLocks noChangeAspect="1"/>
          </p:cNvPicPr>
          <p:nvPr/>
        </p:nvPicPr>
        <p:blipFill>
          <a:blip r:embed="rId2">
            <a:alphaModFix amt="50000"/>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0" y="-1"/>
            <a:ext cx="5486400" cy="656681"/>
          </a:xfrm>
          <a:prstGeom prst="rect">
            <a:avLst/>
          </a:prstGeom>
        </p:spPr>
      </p:pic>
      <p:sp>
        <p:nvSpPr>
          <p:cNvPr id="2" name="Title 1">
            <a:extLst>
              <a:ext uri="{FF2B5EF4-FFF2-40B4-BE49-F238E27FC236}">
                <a16:creationId xmlns:a16="http://schemas.microsoft.com/office/drawing/2014/main" id="{F859D10E-2B47-D45E-2692-32AF36638243}"/>
              </a:ext>
            </a:extLst>
          </p:cNvPr>
          <p:cNvSpPr>
            <a:spLocks noGrp="1"/>
          </p:cNvSpPr>
          <p:nvPr>
            <p:ph type="title"/>
          </p:nvPr>
        </p:nvSpPr>
        <p:spPr>
          <a:xfrm>
            <a:off x="377190" y="143247"/>
            <a:ext cx="4732020" cy="842805"/>
          </a:xfrm>
        </p:spPr>
        <p:txBody>
          <a:bodyPr>
            <a:normAutofit fontScale="90000"/>
          </a:bodyPr>
          <a:lstStyle/>
          <a:p>
            <a:pPr algn="ctr"/>
            <a:r>
              <a:rPr lang="en-US" sz="2200" dirty="0">
                <a:latin typeface="Arial" panose="020B0604020202020204" pitchFamily="34" charset="0"/>
                <a:cs typeface="Arial" panose="020B0604020202020204" pitchFamily="34" charset="0"/>
              </a:rPr>
              <a:t>CSUP Needs Assessment</a:t>
            </a:r>
            <a:br>
              <a:rPr lang="en-US" sz="2800" dirty="0">
                <a:latin typeface="Arial" panose="020B0604020202020204" pitchFamily="34" charset="0"/>
                <a:cs typeface="Arial" panose="020B0604020202020204" pitchFamily="34" charset="0"/>
              </a:rPr>
            </a:br>
            <a:r>
              <a:rPr lang="en-US" sz="1200" b="1" dirty="0">
                <a:solidFill>
                  <a:schemeClr val="bg1"/>
                </a:solidFill>
                <a:latin typeface="Arial" panose="020B0604020202020204" pitchFamily="34" charset="0"/>
                <a:cs typeface="Arial" panose="020B0604020202020204" pitchFamily="34" charset="0"/>
              </a:rPr>
              <a:t>Risk and Protective Factors   </a:t>
            </a:r>
            <a:br>
              <a:rPr lang="en-US" dirty="0">
                <a:solidFill>
                  <a:schemeClr val="bg1"/>
                </a:solidFill>
              </a:rPr>
            </a:br>
            <a:endParaRPr lang="en-US" dirty="0">
              <a:solidFill>
                <a:schemeClr val="bg1"/>
              </a:solidFill>
            </a:endParaRPr>
          </a:p>
        </p:txBody>
      </p:sp>
      <p:sp>
        <p:nvSpPr>
          <p:cNvPr id="14" name="TextBox 13">
            <a:extLst>
              <a:ext uri="{FF2B5EF4-FFF2-40B4-BE49-F238E27FC236}">
                <a16:creationId xmlns:a16="http://schemas.microsoft.com/office/drawing/2014/main" id="{C680C7DF-CD3A-8960-11FA-395521E8D914}"/>
              </a:ext>
            </a:extLst>
          </p:cNvPr>
          <p:cNvSpPr txBox="1"/>
          <p:nvPr/>
        </p:nvSpPr>
        <p:spPr>
          <a:xfrm>
            <a:off x="5093969" y="6529113"/>
            <a:ext cx="524865" cy="276999"/>
          </a:xfrm>
          <a:prstGeom prst="rect">
            <a:avLst/>
          </a:prstGeom>
          <a:noFill/>
        </p:spPr>
        <p:txBody>
          <a:bodyPr wrap="square" rtlCol="0">
            <a:spAutoFit/>
          </a:bodyPr>
          <a:lstStyle/>
          <a:p>
            <a:r>
              <a:rPr lang="en-US" sz="1200" b="1" dirty="0"/>
              <a:t>2</a:t>
            </a:r>
          </a:p>
        </p:txBody>
      </p:sp>
      <p:sp>
        <p:nvSpPr>
          <p:cNvPr id="15" name="TextBox 14">
            <a:extLst>
              <a:ext uri="{FF2B5EF4-FFF2-40B4-BE49-F238E27FC236}">
                <a16:creationId xmlns:a16="http://schemas.microsoft.com/office/drawing/2014/main" id="{D921D5DC-AD65-0C13-9707-5D21E2CEFB36}"/>
              </a:ext>
            </a:extLst>
          </p:cNvPr>
          <p:cNvSpPr txBox="1"/>
          <p:nvPr/>
        </p:nvSpPr>
        <p:spPr>
          <a:xfrm>
            <a:off x="3940217" y="6321367"/>
            <a:ext cx="1533761" cy="276999"/>
          </a:xfrm>
          <a:prstGeom prst="rect">
            <a:avLst/>
          </a:prstGeom>
          <a:noFill/>
        </p:spPr>
        <p:txBody>
          <a:bodyPr wrap="square" rtlCol="0">
            <a:spAutoFit/>
          </a:bodyPr>
          <a:lstStyle/>
          <a:p>
            <a:pPr algn="ctr"/>
            <a:r>
              <a:rPr lang="en-US" sz="400" b="1" i="1" dirty="0">
                <a:solidFill>
                  <a:schemeClr val="accent1"/>
                </a:solidFill>
              </a:rPr>
              <a:t>Created by Miranda Griechen, BA, MPH, Public Health Educator, Pennington &amp; Red Lake County Public Health &amp; Home Care </a:t>
            </a:r>
          </a:p>
        </p:txBody>
      </p:sp>
      <p:sp>
        <p:nvSpPr>
          <p:cNvPr id="7" name="TextBox 6">
            <a:extLst>
              <a:ext uri="{FF2B5EF4-FFF2-40B4-BE49-F238E27FC236}">
                <a16:creationId xmlns:a16="http://schemas.microsoft.com/office/drawing/2014/main" id="{F67BC8EB-103E-83E2-E5FC-E61FF0680CE2}"/>
              </a:ext>
            </a:extLst>
          </p:cNvPr>
          <p:cNvSpPr txBox="1"/>
          <p:nvPr/>
        </p:nvSpPr>
        <p:spPr>
          <a:xfrm>
            <a:off x="0" y="757296"/>
            <a:ext cx="2888518" cy="4154984"/>
          </a:xfrm>
          <a:prstGeom prst="rect">
            <a:avLst/>
          </a:prstGeom>
          <a:noFill/>
        </p:spPr>
        <p:txBody>
          <a:bodyPr wrap="square" rtlCol="0">
            <a:spAutoFit/>
          </a:bodyPr>
          <a:lstStyle/>
          <a:p>
            <a:pPr algn="ctr"/>
            <a:r>
              <a:rPr lang="en-US" sz="1400" b="1" u="sng" dirty="0">
                <a:solidFill>
                  <a:schemeClr val="accent1"/>
                </a:solidFill>
              </a:rPr>
              <a:t>Youth</a:t>
            </a:r>
            <a:r>
              <a:rPr lang="en-US" sz="1000" b="1" u="sng" dirty="0">
                <a:solidFill>
                  <a:schemeClr val="accent1"/>
                </a:solidFill>
              </a:rPr>
              <a:t> </a:t>
            </a:r>
          </a:p>
          <a:p>
            <a:r>
              <a:rPr lang="en-US" sz="1000" b="1" dirty="0"/>
              <a:t>Risk Factors </a:t>
            </a:r>
          </a:p>
          <a:p>
            <a:pPr marL="171450" indent="-171450">
              <a:buFont typeface="Arial" panose="020B0604020202020204" pitchFamily="34" charset="0"/>
              <a:buChar char="•"/>
            </a:pPr>
            <a:r>
              <a:rPr lang="en-US" sz="1000" dirty="0"/>
              <a:t>Perceptions around drug use</a:t>
            </a:r>
            <a:r>
              <a:rPr lang="en-US" sz="1000" kern="100" baseline="30000" dirty="0">
                <a:effectLst/>
                <a:latin typeface="Aptos" panose="020B0004020202020204" pitchFamily="34" charset="0"/>
                <a:ea typeface="Aptos" panose="020B0004020202020204" pitchFamily="34" charset="0"/>
                <a:cs typeface="Times New Roman" panose="02020603050405020304" pitchFamily="18" charset="0"/>
              </a:rPr>
              <a:t>2</a:t>
            </a:r>
            <a:endParaRPr lang="en-US" sz="1000" dirty="0"/>
          </a:p>
          <a:p>
            <a:pPr marL="628650" lvl="1" indent="-171450">
              <a:buFont typeface="Arial" panose="020B0604020202020204" pitchFamily="34" charset="0"/>
              <a:buChar char="•"/>
            </a:pPr>
            <a:r>
              <a:rPr lang="en-US" sz="1000" dirty="0"/>
              <a:t>Parents</a:t>
            </a:r>
          </a:p>
          <a:p>
            <a:pPr marL="628650" lvl="1" indent="-171450">
              <a:buFont typeface="Arial" panose="020B0604020202020204" pitchFamily="34" charset="0"/>
              <a:buChar char="•"/>
            </a:pPr>
            <a:r>
              <a:rPr lang="en-US" sz="1000" dirty="0"/>
              <a:t>Friends</a:t>
            </a:r>
          </a:p>
          <a:p>
            <a:pPr marL="628650" lvl="1" indent="-171450">
              <a:buFont typeface="Arial" panose="020B0604020202020204" pitchFamily="34" charset="0"/>
              <a:buChar char="•"/>
            </a:pPr>
            <a:r>
              <a:rPr lang="en-US" sz="1000" dirty="0"/>
              <a:t>Individual </a:t>
            </a:r>
          </a:p>
          <a:p>
            <a:pPr marL="171450" indent="-171450">
              <a:buFont typeface="Arial" panose="020B0604020202020204" pitchFamily="34" charset="0"/>
              <a:buChar char="•"/>
            </a:pPr>
            <a:r>
              <a:rPr lang="en-US" sz="1000" dirty="0"/>
              <a:t>Trauma or home instability</a:t>
            </a:r>
            <a:r>
              <a:rPr lang="en-US" sz="1000" kern="100" baseline="30000" dirty="0">
                <a:effectLst/>
                <a:latin typeface="Aptos" panose="020B0004020202020204" pitchFamily="34" charset="0"/>
                <a:ea typeface="Aptos" panose="020B0004020202020204" pitchFamily="34" charset="0"/>
                <a:cs typeface="Times New Roman" panose="02020603050405020304" pitchFamily="18" charset="0"/>
              </a:rPr>
              <a:t>2</a:t>
            </a:r>
            <a:endParaRPr lang="en-US" sz="1000" dirty="0"/>
          </a:p>
          <a:p>
            <a:pPr marL="171450" indent="-171450">
              <a:buFont typeface="Arial" panose="020B0604020202020204" pitchFamily="34" charset="0"/>
              <a:buChar char="•"/>
            </a:pPr>
            <a:r>
              <a:rPr lang="en-US" sz="1000" dirty="0"/>
              <a:t>Low education</a:t>
            </a:r>
            <a:r>
              <a:rPr lang="en-US" sz="1000" kern="100" baseline="30000" dirty="0">
                <a:effectLst/>
                <a:latin typeface="Aptos" panose="020B0004020202020204" pitchFamily="34" charset="0"/>
                <a:ea typeface="Aptos" panose="020B0004020202020204" pitchFamily="34" charset="0"/>
                <a:cs typeface="Times New Roman" panose="02020603050405020304" pitchFamily="18" charset="0"/>
              </a:rPr>
              <a:t>2</a:t>
            </a:r>
            <a:r>
              <a:rPr lang="en-US" sz="1000" dirty="0"/>
              <a:t> </a:t>
            </a:r>
          </a:p>
          <a:p>
            <a:pPr marL="171450" indent="-171450">
              <a:buFont typeface="Arial" panose="020B0604020202020204" pitchFamily="34" charset="0"/>
              <a:buChar char="•"/>
            </a:pPr>
            <a:r>
              <a:rPr lang="en-US" sz="1000" dirty="0"/>
              <a:t>Low income</a:t>
            </a:r>
            <a:r>
              <a:rPr lang="en-US" sz="1000" kern="100" baseline="30000" dirty="0">
                <a:effectLst/>
                <a:latin typeface="Aptos" panose="020B0004020202020204" pitchFamily="34" charset="0"/>
                <a:ea typeface="Aptos" panose="020B0004020202020204" pitchFamily="34" charset="0"/>
                <a:cs typeface="Times New Roman" panose="02020603050405020304" pitchFamily="18" charset="0"/>
              </a:rPr>
              <a:t>2</a:t>
            </a:r>
            <a:r>
              <a:rPr lang="en-US" sz="1000" dirty="0"/>
              <a:t> </a:t>
            </a:r>
          </a:p>
          <a:p>
            <a:pPr marL="171450" indent="-171450">
              <a:buFont typeface="Arial" panose="020B0604020202020204" pitchFamily="34" charset="0"/>
              <a:buChar char="•"/>
            </a:pPr>
            <a:r>
              <a:rPr lang="en-US" sz="1000" dirty="0"/>
              <a:t>Lack of mentor or strong role model</a:t>
            </a:r>
            <a:r>
              <a:rPr lang="en-US" sz="1000" kern="100" baseline="30000" dirty="0">
                <a:effectLst/>
                <a:latin typeface="Aptos" panose="020B0004020202020204" pitchFamily="34" charset="0"/>
                <a:ea typeface="Aptos" panose="020B0004020202020204" pitchFamily="34" charset="0"/>
                <a:cs typeface="Times New Roman" panose="02020603050405020304" pitchFamily="18" charset="0"/>
              </a:rPr>
              <a:t>2</a:t>
            </a:r>
            <a:r>
              <a:rPr lang="en-US" sz="1000" dirty="0"/>
              <a:t> </a:t>
            </a:r>
          </a:p>
          <a:p>
            <a:pPr marL="171450" indent="-171450">
              <a:buFont typeface="Arial" panose="020B0604020202020204" pitchFamily="34" charset="0"/>
              <a:buChar char="•"/>
            </a:pPr>
            <a:r>
              <a:rPr lang="en-US" sz="1000" dirty="0"/>
              <a:t>Home instability</a:t>
            </a:r>
            <a:r>
              <a:rPr lang="en-US" sz="1000" kern="100" baseline="30000" dirty="0">
                <a:effectLst/>
                <a:latin typeface="Aptos" panose="020B0004020202020204" pitchFamily="34" charset="0"/>
                <a:ea typeface="Aptos" panose="020B0004020202020204" pitchFamily="34" charset="0"/>
                <a:cs typeface="Times New Roman" panose="02020603050405020304" pitchFamily="18" charset="0"/>
              </a:rPr>
              <a:t>2</a:t>
            </a:r>
            <a:endParaRPr lang="en-US" sz="1000" dirty="0"/>
          </a:p>
          <a:p>
            <a:pPr marL="171450" indent="-171450">
              <a:buFont typeface="Arial" panose="020B0604020202020204" pitchFamily="34" charset="0"/>
              <a:buChar char="•"/>
            </a:pPr>
            <a:r>
              <a:rPr lang="en-US" sz="1000" dirty="0"/>
              <a:t>Poor mental health</a:t>
            </a:r>
            <a:r>
              <a:rPr lang="en-US" sz="1000" kern="100" baseline="30000" dirty="0">
                <a:effectLst/>
                <a:latin typeface="Aptos" panose="020B0004020202020204" pitchFamily="34" charset="0"/>
                <a:ea typeface="Aptos" panose="020B0004020202020204" pitchFamily="34" charset="0"/>
                <a:cs typeface="Times New Roman" panose="02020603050405020304" pitchFamily="18" charset="0"/>
              </a:rPr>
              <a:t>2</a:t>
            </a:r>
            <a:r>
              <a:rPr lang="en-US" sz="1000" dirty="0"/>
              <a:t> </a:t>
            </a:r>
          </a:p>
          <a:p>
            <a:pPr marL="171450" indent="-171450">
              <a:buFont typeface="Arial" panose="020B0604020202020204" pitchFamily="34" charset="0"/>
              <a:buChar char="•"/>
            </a:pPr>
            <a:r>
              <a:rPr lang="en-US" sz="1000" dirty="0"/>
              <a:t>Increased social media use</a:t>
            </a:r>
            <a:r>
              <a:rPr lang="en-US" sz="1000" kern="100" baseline="30000" dirty="0">
                <a:effectLst/>
                <a:latin typeface="Aptos" panose="020B0004020202020204" pitchFamily="34" charset="0"/>
                <a:ea typeface="Aptos" panose="020B0004020202020204" pitchFamily="34" charset="0"/>
                <a:cs typeface="Times New Roman" panose="02020603050405020304" pitchFamily="18" charset="0"/>
              </a:rPr>
              <a:t>2</a:t>
            </a:r>
            <a:endParaRPr lang="en-US" sz="1000" dirty="0"/>
          </a:p>
          <a:p>
            <a:pPr marL="171450" indent="-171450">
              <a:buFont typeface="Arial" panose="020B0604020202020204" pitchFamily="34" charset="0"/>
              <a:buChar char="•"/>
            </a:pPr>
            <a:r>
              <a:rPr lang="en-US" sz="1000" dirty="0"/>
              <a:t>History of substance use</a:t>
            </a:r>
            <a:r>
              <a:rPr lang="en-US" sz="1000" kern="100" baseline="30000" dirty="0">
                <a:effectLst/>
                <a:latin typeface="Aptos" panose="020B0004020202020204" pitchFamily="34" charset="0"/>
                <a:ea typeface="Aptos" panose="020B0004020202020204" pitchFamily="34" charset="0"/>
                <a:cs typeface="Times New Roman" panose="02020603050405020304" pitchFamily="18" charset="0"/>
              </a:rPr>
              <a:t>2</a:t>
            </a:r>
            <a:r>
              <a:rPr lang="en-US" sz="1000" dirty="0"/>
              <a:t> </a:t>
            </a:r>
          </a:p>
          <a:p>
            <a:pPr marL="171450" indent="-171450">
              <a:buFont typeface="Arial" panose="020B0604020202020204" pitchFamily="34" charset="0"/>
              <a:buChar char="•"/>
            </a:pPr>
            <a:r>
              <a:rPr lang="en-US" sz="1000" dirty="0"/>
              <a:t>Genetic Factors</a:t>
            </a:r>
            <a:r>
              <a:rPr lang="en-US" sz="1000" kern="100" baseline="30000" dirty="0">
                <a:effectLst/>
                <a:latin typeface="Aptos" panose="020B0004020202020204" pitchFamily="34" charset="0"/>
                <a:ea typeface="Aptos" panose="020B0004020202020204" pitchFamily="34" charset="0"/>
                <a:cs typeface="Times New Roman" panose="02020603050405020304" pitchFamily="18" charset="0"/>
              </a:rPr>
              <a:t>2</a:t>
            </a:r>
            <a:r>
              <a:rPr lang="en-US" sz="1000" dirty="0"/>
              <a:t> </a:t>
            </a:r>
          </a:p>
          <a:p>
            <a:pPr marL="171450" indent="-171450">
              <a:buFont typeface="Arial" panose="020B0604020202020204" pitchFamily="34" charset="0"/>
              <a:buChar char="•"/>
            </a:pPr>
            <a:r>
              <a:rPr lang="en-US" sz="1000" dirty="0"/>
              <a:t>Easy access to substances</a:t>
            </a:r>
          </a:p>
          <a:p>
            <a:endParaRPr lang="en-US" sz="1000" dirty="0"/>
          </a:p>
          <a:p>
            <a:r>
              <a:rPr lang="en-US" sz="1000" b="1" dirty="0"/>
              <a:t>Protective Factors </a:t>
            </a:r>
          </a:p>
          <a:p>
            <a:pPr marL="171450" indent="-171450">
              <a:buFont typeface="Arial" panose="020B0604020202020204" pitchFamily="34" charset="0"/>
              <a:buChar char="•"/>
            </a:pPr>
            <a:r>
              <a:rPr lang="en-US" sz="1000" dirty="0"/>
              <a:t>School connectiveness</a:t>
            </a:r>
            <a:r>
              <a:rPr lang="en-US" sz="1000" kern="100" baseline="30000" dirty="0">
                <a:effectLst/>
                <a:latin typeface="Aptos" panose="020B0004020202020204" pitchFamily="34" charset="0"/>
                <a:ea typeface="Aptos" panose="020B0004020202020204" pitchFamily="34" charset="0"/>
                <a:cs typeface="Times New Roman" panose="02020603050405020304" pitchFamily="18" charset="0"/>
              </a:rPr>
              <a:t>2</a:t>
            </a:r>
            <a:r>
              <a:rPr lang="en-US" sz="1000" dirty="0"/>
              <a:t> </a:t>
            </a:r>
          </a:p>
          <a:p>
            <a:pPr marL="171450" indent="-171450">
              <a:buFont typeface="Arial" panose="020B0604020202020204" pitchFamily="34" charset="0"/>
              <a:buChar char="•"/>
            </a:pPr>
            <a:r>
              <a:rPr lang="en-US" sz="1000" dirty="0"/>
              <a:t>Strong role model or mentor</a:t>
            </a:r>
            <a:r>
              <a:rPr lang="en-US" sz="1000" kern="100" baseline="30000" dirty="0">
                <a:effectLst/>
                <a:latin typeface="Aptos" panose="020B0004020202020204" pitchFamily="34" charset="0"/>
                <a:ea typeface="Aptos" panose="020B0004020202020204" pitchFamily="34" charset="0"/>
                <a:cs typeface="Times New Roman" panose="02020603050405020304" pitchFamily="18" charset="0"/>
              </a:rPr>
              <a:t>2</a:t>
            </a:r>
            <a:r>
              <a:rPr lang="en-US" sz="1000" dirty="0"/>
              <a:t> </a:t>
            </a:r>
          </a:p>
          <a:p>
            <a:pPr marL="171450" indent="-171450">
              <a:buFont typeface="Arial" panose="020B0604020202020204" pitchFamily="34" charset="0"/>
              <a:buChar char="•"/>
            </a:pPr>
            <a:r>
              <a:rPr lang="en-US" sz="1000" dirty="0"/>
              <a:t>Parental involvement</a:t>
            </a:r>
            <a:r>
              <a:rPr lang="en-US" sz="1000" kern="100" baseline="30000" dirty="0">
                <a:latin typeface="Aptos" panose="020B0004020202020204" pitchFamily="34" charset="0"/>
                <a:cs typeface="Times New Roman" panose="02020603050405020304" pitchFamily="18" charset="0"/>
              </a:rPr>
              <a:t>3</a:t>
            </a:r>
            <a:r>
              <a:rPr lang="en-US" sz="1000" dirty="0"/>
              <a:t> </a:t>
            </a:r>
          </a:p>
          <a:p>
            <a:pPr marL="171450" indent="-171450">
              <a:buFont typeface="Arial" panose="020B0604020202020204" pitchFamily="34" charset="0"/>
              <a:buChar char="•"/>
            </a:pPr>
            <a:r>
              <a:rPr lang="en-US" sz="1000" dirty="0"/>
              <a:t>High social competence</a:t>
            </a:r>
            <a:r>
              <a:rPr lang="en-US" sz="1000" kern="100" baseline="30000" dirty="0">
                <a:effectLst/>
                <a:latin typeface="Aptos" panose="020B0004020202020204" pitchFamily="34" charset="0"/>
                <a:ea typeface="Aptos" panose="020B0004020202020204" pitchFamily="34" charset="0"/>
                <a:cs typeface="Times New Roman" panose="02020603050405020304" pitchFamily="18" charset="0"/>
              </a:rPr>
              <a:t>2</a:t>
            </a:r>
            <a:r>
              <a:rPr lang="en-US" sz="1000" dirty="0"/>
              <a:t> </a:t>
            </a:r>
          </a:p>
          <a:p>
            <a:pPr marL="171450" indent="-171450">
              <a:buFont typeface="Arial" panose="020B0604020202020204" pitchFamily="34" charset="0"/>
              <a:buChar char="•"/>
            </a:pPr>
            <a:r>
              <a:rPr lang="en-US" sz="1000" dirty="0"/>
              <a:t>Good emotional regulation</a:t>
            </a:r>
            <a:r>
              <a:rPr lang="en-US" sz="1000" kern="100" baseline="30000" dirty="0">
                <a:effectLst/>
                <a:latin typeface="Aptos" panose="020B0004020202020204" pitchFamily="34" charset="0"/>
                <a:ea typeface="Aptos" panose="020B0004020202020204" pitchFamily="34" charset="0"/>
                <a:cs typeface="Times New Roman" panose="02020603050405020304" pitchFamily="18" charset="0"/>
              </a:rPr>
              <a:t>2</a:t>
            </a:r>
            <a:r>
              <a:rPr lang="en-US" sz="1000" dirty="0"/>
              <a:t> </a:t>
            </a:r>
          </a:p>
          <a:p>
            <a:pPr marL="171450" indent="-171450">
              <a:buFont typeface="Arial" panose="020B0604020202020204" pitchFamily="34" charset="0"/>
              <a:buChar char="•"/>
            </a:pPr>
            <a:r>
              <a:rPr lang="en-US" sz="1000" dirty="0"/>
              <a:t>Support and resilience</a:t>
            </a:r>
            <a:r>
              <a:rPr lang="en-US" sz="1000" kern="100" baseline="30000" dirty="0">
                <a:effectLst/>
                <a:latin typeface="Aptos" panose="020B0004020202020204" pitchFamily="34" charset="0"/>
                <a:ea typeface="Aptos" panose="020B0004020202020204" pitchFamily="34" charset="0"/>
                <a:cs typeface="Times New Roman" panose="02020603050405020304" pitchFamily="18" charset="0"/>
              </a:rPr>
              <a:t>2</a:t>
            </a:r>
            <a:r>
              <a:rPr lang="en-US" sz="1000" dirty="0"/>
              <a:t> </a:t>
            </a:r>
          </a:p>
          <a:p>
            <a:pPr marL="171450" indent="-171450">
              <a:buFont typeface="Arial" panose="020B0604020202020204" pitchFamily="34" charset="0"/>
              <a:buChar char="•"/>
            </a:pPr>
            <a:r>
              <a:rPr lang="en-US" sz="1000" dirty="0"/>
              <a:t>Positive community norms </a:t>
            </a:r>
          </a:p>
        </p:txBody>
      </p:sp>
      <p:sp>
        <p:nvSpPr>
          <p:cNvPr id="10" name="TextBox 9">
            <a:extLst>
              <a:ext uri="{FF2B5EF4-FFF2-40B4-BE49-F238E27FC236}">
                <a16:creationId xmlns:a16="http://schemas.microsoft.com/office/drawing/2014/main" id="{3818940F-209C-5DB5-AB81-D28370A822B6}"/>
              </a:ext>
            </a:extLst>
          </p:cNvPr>
          <p:cNvSpPr txBox="1"/>
          <p:nvPr/>
        </p:nvSpPr>
        <p:spPr>
          <a:xfrm>
            <a:off x="2596485" y="799928"/>
            <a:ext cx="2847848" cy="3062377"/>
          </a:xfrm>
          <a:prstGeom prst="rect">
            <a:avLst/>
          </a:prstGeom>
          <a:noFill/>
        </p:spPr>
        <p:txBody>
          <a:bodyPr wrap="square" rtlCol="0">
            <a:spAutoFit/>
          </a:bodyPr>
          <a:lstStyle/>
          <a:p>
            <a:pPr algn="ctr"/>
            <a:r>
              <a:rPr lang="en-US" sz="1400" b="1" u="sng" dirty="0">
                <a:solidFill>
                  <a:schemeClr val="accent1"/>
                </a:solidFill>
              </a:rPr>
              <a:t>Adults</a:t>
            </a:r>
          </a:p>
          <a:p>
            <a:r>
              <a:rPr lang="en-US" sz="1000" b="1" dirty="0"/>
              <a:t>Risk Factors</a:t>
            </a:r>
          </a:p>
          <a:p>
            <a:pPr marL="171450" indent="-171450">
              <a:buFont typeface="Arial" panose="020B0604020202020204" pitchFamily="34" charset="0"/>
              <a:buChar char="•"/>
            </a:pPr>
            <a:r>
              <a:rPr lang="en-US" sz="1000" dirty="0"/>
              <a:t>Adverse childhood experiences</a:t>
            </a:r>
            <a:r>
              <a:rPr lang="en-US" sz="1000" kern="100" baseline="30000" dirty="0">
                <a:latin typeface="Aptos" panose="020B0004020202020204" pitchFamily="34" charset="0"/>
                <a:cs typeface="Times New Roman" panose="02020603050405020304" pitchFamily="18" charset="0"/>
              </a:rPr>
              <a:t>3</a:t>
            </a:r>
            <a:r>
              <a:rPr lang="en-US" sz="1000" dirty="0"/>
              <a:t>: </a:t>
            </a:r>
          </a:p>
          <a:p>
            <a:pPr marL="628650" lvl="1" indent="-171450">
              <a:buFont typeface="Arial" panose="020B0604020202020204" pitchFamily="34" charset="0"/>
              <a:buChar char="•"/>
            </a:pPr>
            <a:r>
              <a:rPr lang="en-US" sz="1000" dirty="0"/>
              <a:t>Growing up around substance use </a:t>
            </a:r>
          </a:p>
          <a:p>
            <a:pPr marL="628650" lvl="1" indent="-171450">
              <a:buFont typeface="Arial" panose="020B0604020202020204" pitchFamily="34" charset="0"/>
              <a:buChar char="•"/>
            </a:pPr>
            <a:r>
              <a:rPr lang="en-US" sz="1000" dirty="0"/>
              <a:t>Child abuse or maltreatment  </a:t>
            </a:r>
          </a:p>
          <a:p>
            <a:pPr marL="171450" indent="-171450">
              <a:buFont typeface="Arial" panose="020B0604020202020204" pitchFamily="34" charset="0"/>
              <a:buChar char="•"/>
            </a:pPr>
            <a:r>
              <a:rPr lang="en-US" sz="1000" dirty="0"/>
              <a:t>Substance use as a youth</a:t>
            </a:r>
            <a:r>
              <a:rPr lang="en-US" sz="1000" kern="100" baseline="30000" dirty="0">
                <a:latin typeface="Aptos" panose="020B0004020202020204" pitchFamily="34" charset="0"/>
                <a:cs typeface="Times New Roman" panose="02020603050405020304" pitchFamily="18" charset="0"/>
              </a:rPr>
              <a:t>3</a:t>
            </a:r>
            <a:endParaRPr lang="en-US" sz="1000" dirty="0"/>
          </a:p>
          <a:p>
            <a:pPr marL="171450" indent="-171450">
              <a:buFont typeface="Arial" panose="020B0604020202020204" pitchFamily="34" charset="0"/>
              <a:buChar char="•"/>
            </a:pPr>
            <a:r>
              <a:rPr lang="en-US" sz="1000" dirty="0"/>
              <a:t>Poor mental health</a:t>
            </a:r>
            <a:r>
              <a:rPr lang="en-US" sz="1000" kern="100" baseline="30000" dirty="0">
                <a:latin typeface="Aptos" panose="020B0004020202020204" pitchFamily="34" charset="0"/>
                <a:cs typeface="Times New Roman" panose="02020603050405020304" pitchFamily="18" charset="0"/>
              </a:rPr>
              <a:t>3</a:t>
            </a:r>
            <a:r>
              <a:rPr lang="en-US" sz="1000" dirty="0"/>
              <a:t> </a:t>
            </a:r>
          </a:p>
          <a:p>
            <a:pPr marL="171450" indent="-171450">
              <a:buFont typeface="Arial" panose="020B0604020202020204" pitchFamily="34" charset="0"/>
              <a:buChar char="•"/>
            </a:pPr>
            <a:r>
              <a:rPr lang="en-US" sz="1000" dirty="0"/>
              <a:t>Community poverty and violence</a:t>
            </a:r>
            <a:r>
              <a:rPr lang="en-US" sz="1000" kern="100" baseline="30000" dirty="0">
                <a:latin typeface="Aptos" panose="020B0004020202020204" pitchFamily="34" charset="0"/>
                <a:cs typeface="Times New Roman" panose="02020603050405020304" pitchFamily="18" charset="0"/>
              </a:rPr>
              <a:t>3</a:t>
            </a:r>
            <a:endParaRPr lang="en-US" sz="1000" dirty="0"/>
          </a:p>
          <a:p>
            <a:pPr marL="171450" indent="-171450">
              <a:buFont typeface="Arial" panose="020B0604020202020204" pitchFamily="34" charset="0"/>
              <a:buChar char="•"/>
            </a:pPr>
            <a:r>
              <a:rPr lang="en-US" sz="1000" dirty="0"/>
              <a:t>Social norms  and laws around substance use</a:t>
            </a:r>
            <a:r>
              <a:rPr lang="en-US" sz="1000" kern="100" baseline="30000" dirty="0">
                <a:latin typeface="Aptos" panose="020B0004020202020204" pitchFamily="34" charset="0"/>
                <a:cs typeface="Times New Roman" panose="02020603050405020304" pitchFamily="18" charset="0"/>
              </a:rPr>
              <a:t>3</a:t>
            </a:r>
            <a:r>
              <a:rPr lang="en-US" sz="1000" dirty="0"/>
              <a:t> </a:t>
            </a:r>
          </a:p>
          <a:p>
            <a:pPr marL="171450" indent="-171450">
              <a:buFont typeface="Arial" panose="020B0604020202020204" pitchFamily="34" charset="0"/>
              <a:buChar char="•"/>
            </a:pPr>
            <a:r>
              <a:rPr lang="en-US" sz="1000" dirty="0"/>
              <a:t>Genetic factors</a:t>
            </a:r>
            <a:r>
              <a:rPr lang="en-US" sz="1000" kern="100" baseline="30000" dirty="0">
                <a:latin typeface="Aptos" panose="020B0004020202020204" pitchFamily="34" charset="0"/>
                <a:cs typeface="Times New Roman" panose="02020603050405020304" pitchFamily="18" charset="0"/>
              </a:rPr>
              <a:t>3</a:t>
            </a:r>
            <a:r>
              <a:rPr lang="en-US" sz="1000" dirty="0"/>
              <a:t> </a:t>
            </a:r>
          </a:p>
          <a:p>
            <a:r>
              <a:rPr lang="en-US" sz="1000" dirty="0"/>
              <a:t> </a:t>
            </a:r>
            <a:endParaRPr lang="en-US" sz="1000" b="1" dirty="0"/>
          </a:p>
          <a:p>
            <a:r>
              <a:rPr lang="en-US" sz="1000" b="1" dirty="0"/>
              <a:t>Protective Factors </a:t>
            </a:r>
          </a:p>
          <a:p>
            <a:pPr marL="171450" indent="-171450">
              <a:buFont typeface="Arial" panose="020B0604020202020204" pitchFamily="34" charset="0"/>
              <a:buChar char="•"/>
            </a:pPr>
            <a:r>
              <a:rPr lang="en-US" sz="1000" dirty="0"/>
              <a:t>Strong role models or parental figures as a child</a:t>
            </a:r>
            <a:r>
              <a:rPr lang="en-US" sz="1000" kern="100" baseline="30000" dirty="0">
                <a:latin typeface="Aptos" panose="020B0004020202020204" pitchFamily="34" charset="0"/>
                <a:cs typeface="Times New Roman" panose="02020603050405020304" pitchFamily="18" charset="0"/>
              </a:rPr>
              <a:t>3</a:t>
            </a:r>
            <a:r>
              <a:rPr lang="en-US" sz="1000" dirty="0"/>
              <a:t> </a:t>
            </a:r>
          </a:p>
          <a:p>
            <a:pPr marL="171450" indent="-171450">
              <a:buFont typeface="Arial" panose="020B0604020202020204" pitchFamily="34" charset="0"/>
              <a:buChar char="•"/>
            </a:pPr>
            <a:r>
              <a:rPr lang="en-US" sz="1000" dirty="0"/>
              <a:t>Laws on regulation and availability</a:t>
            </a:r>
            <a:r>
              <a:rPr lang="en-US" sz="1000" kern="100" baseline="30000" dirty="0">
                <a:latin typeface="Aptos" panose="020B0004020202020204" pitchFamily="34" charset="0"/>
                <a:cs typeface="Times New Roman" panose="02020603050405020304" pitchFamily="18" charset="0"/>
              </a:rPr>
              <a:t>3</a:t>
            </a:r>
            <a:r>
              <a:rPr lang="en-US" sz="1000" dirty="0"/>
              <a:t> </a:t>
            </a:r>
          </a:p>
          <a:p>
            <a:pPr marL="171450" indent="-171450">
              <a:buFont typeface="Arial" panose="020B0604020202020204" pitchFamily="34" charset="0"/>
              <a:buChar char="•"/>
            </a:pPr>
            <a:r>
              <a:rPr lang="en-US" sz="1000" dirty="0"/>
              <a:t>Community based programs/organizations</a:t>
            </a:r>
            <a:r>
              <a:rPr lang="en-US" sz="1000" kern="100" baseline="30000" dirty="0">
                <a:latin typeface="Aptos" panose="020B0004020202020204" pitchFamily="34" charset="0"/>
                <a:cs typeface="Times New Roman" panose="02020603050405020304" pitchFamily="18" charset="0"/>
              </a:rPr>
              <a:t>3</a:t>
            </a:r>
            <a:r>
              <a:rPr lang="en-US" sz="1000" dirty="0"/>
              <a:t> </a:t>
            </a:r>
          </a:p>
          <a:p>
            <a:pPr marL="628650" lvl="1" indent="-171450">
              <a:buFont typeface="Arial" panose="020B0604020202020204" pitchFamily="34" charset="0"/>
              <a:buChar char="•"/>
            </a:pPr>
            <a:r>
              <a:rPr lang="en-US" sz="1000" dirty="0"/>
              <a:t>Faith-based organizations</a:t>
            </a:r>
            <a:r>
              <a:rPr lang="en-US" sz="1000" kern="100" baseline="30000" dirty="0">
                <a:latin typeface="Aptos" panose="020B0004020202020204" pitchFamily="34" charset="0"/>
                <a:cs typeface="Times New Roman" panose="02020603050405020304" pitchFamily="18" charset="0"/>
              </a:rPr>
              <a:t>3</a:t>
            </a:r>
            <a:endParaRPr lang="en-US" sz="1000" dirty="0"/>
          </a:p>
          <a:p>
            <a:endParaRPr lang="en-US" sz="900" dirty="0"/>
          </a:p>
        </p:txBody>
      </p:sp>
      <p:pic>
        <p:nvPicPr>
          <p:cNvPr id="16" name="Picture 15" descr="A group of people jumping&#10;&#10;AI-generated content may be incorrect.">
            <a:extLst>
              <a:ext uri="{FF2B5EF4-FFF2-40B4-BE49-F238E27FC236}">
                <a16:creationId xmlns:a16="http://schemas.microsoft.com/office/drawing/2014/main" id="{139A0E73-F436-79CF-E393-DC3D82638B75}"/>
              </a:ext>
            </a:extLst>
          </p:cNvPr>
          <p:cNvPicPr>
            <a:picLocks noChangeAspect="1"/>
          </p:cNvPicPr>
          <p:nvPr/>
        </p:nvPicPr>
        <p:blipFill>
          <a:blip r:embed="rId4">
            <a:duotone>
              <a:prstClr val="black"/>
              <a:schemeClr val="accent4">
                <a:tint val="45000"/>
                <a:satMod val="400000"/>
              </a:schemeClr>
            </a:duotone>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115678" y="4860948"/>
            <a:ext cx="2480807" cy="1340372"/>
          </a:xfrm>
          <a:prstGeom prst="rect">
            <a:avLst/>
          </a:prstGeom>
        </p:spPr>
      </p:pic>
      <p:pic>
        <p:nvPicPr>
          <p:cNvPr id="19" name="Graphic 18">
            <a:extLst>
              <a:ext uri="{FF2B5EF4-FFF2-40B4-BE49-F238E27FC236}">
                <a16:creationId xmlns:a16="http://schemas.microsoft.com/office/drawing/2014/main" id="{98B7900A-734F-5AF2-318D-1E61D7BED62B}"/>
              </a:ext>
            </a:extLst>
          </p:cNvPr>
          <p:cNvPicPr>
            <a:picLocks noChangeAspect="1"/>
          </p:cNvPicPr>
          <p:nvPr/>
        </p:nvPicPr>
        <p:blipFill>
          <a:blip r:embed="rId6">
            <a:extLst>
              <a:ext uri="{96DAC541-7B7A-43D3-8B79-37D633B846F1}">
                <asvg:svgBlip xmlns:asvg="http://schemas.microsoft.com/office/drawing/2016/SVG/main" r:embed="rId7"/>
              </a:ext>
              <a:ext uri="{837473B0-CC2E-450A-ABE3-18F120FF3D39}">
                <a1611:picAttrSrcUrl xmlns:a1611="http://schemas.microsoft.com/office/drawing/2016/11/main" r:id="rId8"/>
              </a:ext>
            </a:extLst>
          </a:blip>
          <a:stretch>
            <a:fillRect/>
          </a:stretch>
        </p:blipFill>
        <p:spPr>
          <a:xfrm>
            <a:off x="3331542" y="4157940"/>
            <a:ext cx="1490228" cy="1718797"/>
          </a:xfrm>
          <a:prstGeom prst="rect">
            <a:avLst/>
          </a:prstGeom>
        </p:spPr>
      </p:pic>
      <p:sp>
        <p:nvSpPr>
          <p:cNvPr id="20" name="TextBox 19">
            <a:extLst>
              <a:ext uri="{FF2B5EF4-FFF2-40B4-BE49-F238E27FC236}">
                <a16:creationId xmlns:a16="http://schemas.microsoft.com/office/drawing/2014/main" id="{13AFBF36-9337-6E97-61EC-3171A1B0E7E1}"/>
              </a:ext>
            </a:extLst>
          </p:cNvPr>
          <p:cNvSpPr txBox="1"/>
          <p:nvPr/>
        </p:nvSpPr>
        <p:spPr>
          <a:xfrm>
            <a:off x="101444" y="6190558"/>
            <a:ext cx="3045349" cy="477054"/>
          </a:xfrm>
          <a:prstGeom prst="rect">
            <a:avLst/>
          </a:prstGeom>
          <a:noFill/>
        </p:spPr>
        <p:txBody>
          <a:bodyPr wrap="square" rtlCol="0">
            <a:spAutoFit/>
          </a:bodyPr>
          <a:lstStyle/>
          <a:p>
            <a:r>
              <a:rPr lang="en-US" sz="700" b="1" dirty="0"/>
              <a:t>For more information, please visit: </a:t>
            </a:r>
          </a:p>
          <a:p>
            <a:r>
              <a:rPr lang="en-US" sz="600" dirty="0">
                <a:hlinkClick r:id="rId9"/>
              </a:rPr>
              <a:t>Preventing Drug Use Among Children and Adolescents -- A Research-Based Guide for Parents, Educators, and Community Leaders</a:t>
            </a:r>
            <a:endParaRPr lang="en-US" sz="600" dirty="0"/>
          </a:p>
          <a:p>
            <a:r>
              <a:rPr lang="en-US" sz="600" dirty="0">
                <a:hlinkClick r:id="rId10"/>
              </a:rPr>
              <a:t>SAMHSA Risk and Protective Factors </a:t>
            </a:r>
            <a:endParaRPr lang="en-US" sz="600" dirty="0"/>
          </a:p>
        </p:txBody>
      </p:sp>
    </p:spTree>
    <p:extLst>
      <p:ext uri="{BB962C8B-B14F-4D97-AF65-F5344CB8AC3E}">
        <p14:creationId xmlns:p14="http://schemas.microsoft.com/office/powerpoint/2010/main" val="6962419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D9E553-26BE-C21C-7358-399AEF587DA6}"/>
            </a:ext>
          </a:extLst>
        </p:cNvPr>
        <p:cNvGrpSpPr/>
        <p:nvPr/>
      </p:nvGrpSpPr>
      <p:grpSpPr>
        <a:xfrm>
          <a:off x="0" y="0"/>
          <a:ext cx="0" cy="0"/>
          <a:chOff x="0" y="0"/>
          <a:chExt cx="0" cy="0"/>
        </a:xfrm>
      </p:grpSpPr>
      <p:pic>
        <p:nvPicPr>
          <p:cNvPr id="4" name="Picture 3" descr="A field of dry grass&#10;&#10;AI-generated content may be incorrect.">
            <a:extLst>
              <a:ext uri="{FF2B5EF4-FFF2-40B4-BE49-F238E27FC236}">
                <a16:creationId xmlns:a16="http://schemas.microsoft.com/office/drawing/2014/main" id="{56B9DB2F-48B7-3451-675A-91D6755E3283}"/>
              </a:ext>
            </a:extLst>
          </p:cNvPr>
          <p:cNvPicPr>
            <a:picLocks noChangeAspect="1"/>
          </p:cNvPicPr>
          <p:nvPr/>
        </p:nvPicPr>
        <p:blipFill>
          <a:blip r:embed="rId3">
            <a:alphaModFix amt="50000"/>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0" y="-1"/>
            <a:ext cx="5486400" cy="660401"/>
          </a:xfrm>
          <a:prstGeom prst="rect">
            <a:avLst/>
          </a:prstGeom>
        </p:spPr>
      </p:pic>
      <p:sp>
        <p:nvSpPr>
          <p:cNvPr id="2" name="Title 1">
            <a:extLst>
              <a:ext uri="{FF2B5EF4-FFF2-40B4-BE49-F238E27FC236}">
                <a16:creationId xmlns:a16="http://schemas.microsoft.com/office/drawing/2014/main" id="{530A30BA-359E-0D40-0C44-940AFB339304}"/>
              </a:ext>
            </a:extLst>
          </p:cNvPr>
          <p:cNvSpPr>
            <a:spLocks noGrp="1"/>
          </p:cNvSpPr>
          <p:nvPr>
            <p:ph type="title"/>
          </p:nvPr>
        </p:nvSpPr>
        <p:spPr>
          <a:xfrm>
            <a:off x="672493" y="283839"/>
            <a:ext cx="4087234" cy="842805"/>
          </a:xfrm>
        </p:spPr>
        <p:txBody>
          <a:bodyPr>
            <a:normAutofit fontScale="90000"/>
          </a:bodyPr>
          <a:lstStyle/>
          <a:p>
            <a:pPr algn="ctr"/>
            <a:r>
              <a:rPr lang="en-US" sz="2200" dirty="0">
                <a:latin typeface="Arial" panose="020B0604020202020204" pitchFamily="34" charset="0"/>
                <a:cs typeface="Arial" panose="020B0604020202020204" pitchFamily="34" charset="0"/>
              </a:rPr>
              <a:t>CSUP Needs Assessment</a:t>
            </a:r>
            <a:br>
              <a:rPr lang="en-US" sz="2700" dirty="0">
                <a:latin typeface="Arial" panose="020B0604020202020204" pitchFamily="34" charset="0"/>
                <a:cs typeface="Arial" panose="020B0604020202020204" pitchFamily="34" charset="0"/>
              </a:rPr>
            </a:br>
            <a:r>
              <a:rPr lang="en-US" sz="1200" dirty="0">
                <a:latin typeface="Arial" panose="020B0604020202020204" pitchFamily="34" charset="0"/>
                <a:cs typeface="Arial" panose="020B0604020202020204" pitchFamily="34" charset="0"/>
              </a:rPr>
              <a:t>National Data on Substances  </a:t>
            </a:r>
            <a:br>
              <a:rPr lang="en-US" sz="2800" dirty="0">
                <a:latin typeface="Arial" panose="020B0604020202020204" pitchFamily="34" charset="0"/>
                <a:cs typeface="Arial" panose="020B0604020202020204" pitchFamily="34" charset="0"/>
              </a:rPr>
            </a:br>
            <a:br>
              <a:rPr lang="en-US" dirty="0">
                <a:solidFill>
                  <a:schemeClr val="bg1"/>
                </a:solidFill>
              </a:rPr>
            </a:br>
            <a:endParaRPr lang="en-US" dirty="0">
              <a:solidFill>
                <a:schemeClr val="bg1"/>
              </a:solidFill>
            </a:endParaRPr>
          </a:p>
        </p:txBody>
      </p:sp>
      <p:sp>
        <p:nvSpPr>
          <p:cNvPr id="3" name="Content Placeholder 2">
            <a:extLst>
              <a:ext uri="{FF2B5EF4-FFF2-40B4-BE49-F238E27FC236}">
                <a16:creationId xmlns:a16="http://schemas.microsoft.com/office/drawing/2014/main" id="{FB697F76-3A5A-ABA3-91AE-022F3701572A}"/>
              </a:ext>
            </a:extLst>
          </p:cNvPr>
          <p:cNvSpPr>
            <a:spLocks noGrp="1"/>
          </p:cNvSpPr>
          <p:nvPr>
            <p:ph idx="1"/>
          </p:nvPr>
        </p:nvSpPr>
        <p:spPr>
          <a:xfrm>
            <a:off x="-122402" y="576971"/>
            <a:ext cx="5677023" cy="6229141"/>
          </a:xfrm>
        </p:spPr>
        <p:txBody>
          <a:bodyPr>
            <a:normAutofit lnSpcReduction="10000"/>
          </a:bodyPr>
          <a:lstStyle/>
          <a:p>
            <a:pPr marL="0" lvl="1" indent="0" algn="ctr">
              <a:buNone/>
            </a:pPr>
            <a:endParaRPr lang="en-US" sz="800" b="1" u="sng" dirty="0"/>
          </a:p>
          <a:p>
            <a:pPr lvl="1"/>
            <a:r>
              <a:rPr lang="en-US" sz="900" dirty="0"/>
              <a:t>Current alcohol use among youth has </a:t>
            </a:r>
            <a:r>
              <a:rPr lang="en-US" sz="900" b="1" i="1" dirty="0"/>
              <a:t>decreased</a:t>
            </a:r>
            <a:r>
              <a:rPr lang="en-US" sz="900" dirty="0"/>
              <a:t> from ~50% in 1991 to 22.7% in 2021.</a:t>
            </a:r>
            <a:r>
              <a:rPr lang="en-US" sz="900" kern="100" baseline="30000" dirty="0">
                <a:latin typeface="Aptos" panose="020B0004020202020204" pitchFamily="34" charset="0"/>
                <a:ea typeface="Aptos" panose="020B0004020202020204" pitchFamily="34" charset="0"/>
                <a:cs typeface="Times New Roman" panose="02020603050405020304" pitchFamily="18" charset="0"/>
              </a:rPr>
              <a:t> 4</a:t>
            </a:r>
            <a:r>
              <a:rPr lang="en-US" sz="900" dirty="0">
                <a:hlinkClick r:id="rId5"/>
              </a:rPr>
              <a:t> </a:t>
            </a:r>
            <a:endParaRPr lang="en-US" sz="900" dirty="0"/>
          </a:p>
          <a:p>
            <a:pPr lvl="1"/>
            <a:r>
              <a:rPr lang="en-US" sz="900" dirty="0"/>
              <a:t>Current cigarette use among youth has</a:t>
            </a:r>
            <a:r>
              <a:rPr lang="en-US" sz="900" b="1" i="1" dirty="0"/>
              <a:t> decreased </a:t>
            </a:r>
            <a:r>
              <a:rPr lang="en-US" sz="900" dirty="0"/>
              <a:t>from 27.5% to 3.8% in 2021.</a:t>
            </a:r>
            <a:r>
              <a:rPr lang="en-US" sz="900" kern="100" baseline="30000" dirty="0">
                <a:latin typeface="Aptos" panose="020B0004020202020204" pitchFamily="34" charset="0"/>
                <a:ea typeface="Aptos" panose="020B0004020202020204" pitchFamily="34" charset="0"/>
                <a:cs typeface="Times New Roman" panose="02020603050405020304" pitchFamily="18" charset="0"/>
              </a:rPr>
              <a:t> 4</a:t>
            </a:r>
            <a:endParaRPr lang="en-US" sz="900" dirty="0"/>
          </a:p>
          <a:p>
            <a:pPr lvl="1"/>
            <a:r>
              <a:rPr lang="en-US" sz="900" dirty="0"/>
              <a:t>Current e-cigarette use among youth has </a:t>
            </a:r>
            <a:r>
              <a:rPr lang="en-US" sz="900" b="1" i="1" dirty="0"/>
              <a:t>decreased </a:t>
            </a:r>
            <a:r>
              <a:rPr lang="en-US" sz="900" dirty="0"/>
              <a:t> from 24.1% in 2015 to 18.0% in 2021.</a:t>
            </a:r>
            <a:r>
              <a:rPr lang="en-US" sz="900" kern="100" baseline="30000" dirty="0">
                <a:latin typeface="Aptos" panose="020B0004020202020204" pitchFamily="34" charset="0"/>
                <a:ea typeface="Aptos" panose="020B0004020202020204" pitchFamily="34" charset="0"/>
                <a:cs typeface="Times New Roman" panose="02020603050405020304" pitchFamily="18" charset="0"/>
              </a:rPr>
              <a:t>4</a:t>
            </a:r>
            <a:endParaRPr lang="en-US" sz="900" dirty="0"/>
          </a:p>
          <a:p>
            <a:pPr lvl="1"/>
            <a:r>
              <a:rPr lang="en-US" sz="900" dirty="0"/>
              <a:t>Current marijuana use among youth has </a:t>
            </a:r>
            <a:r>
              <a:rPr lang="en-US" sz="900" b="1" i="1" dirty="0"/>
              <a:t>stayed stable </a:t>
            </a:r>
            <a:r>
              <a:rPr lang="en-US" sz="900" dirty="0"/>
              <a:t>since 1991 to 2021 at ~15%.</a:t>
            </a:r>
            <a:r>
              <a:rPr lang="en-US" sz="900" kern="100" baseline="30000" dirty="0">
                <a:latin typeface="Aptos" panose="020B0004020202020204" pitchFamily="34" charset="0"/>
                <a:ea typeface="Aptos" panose="020B0004020202020204" pitchFamily="34" charset="0"/>
                <a:cs typeface="Times New Roman" panose="02020603050405020304" pitchFamily="18" charset="0"/>
              </a:rPr>
              <a:t> 4</a:t>
            </a:r>
            <a:endParaRPr lang="en-US" sz="900" dirty="0"/>
          </a:p>
          <a:p>
            <a:pPr lvl="1"/>
            <a:r>
              <a:rPr lang="en-US" sz="900" dirty="0"/>
              <a:t>Lifetime illicit drug use among youth has </a:t>
            </a:r>
            <a:r>
              <a:rPr lang="en-US" sz="900" b="1" i="1" dirty="0"/>
              <a:t>decreased</a:t>
            </a:r>
            <a:r>
              <a:rPr lang="en-US" sz="900" dirty="0"/>
              <a:t> from 26.5% in 1991 to 13.3% in 202.</a:t>
            </a:r>
            <a:r>
              <a:rPr lang="en-US" sz="900" kern="100" baseline="30000" dirty="0">
                <a:latin typeface="Aptos" panose="020B0004020202020204" pitchFamily="34" charset="0"/>
                <a:ea typeface="Aptos" panose="020B0004020202020204" pitchFamily="34" charset="0"/>
                <a:cs typeface="Times New Roman" panose="02020603050405020304" pitchFamily="18" charset="0"/>
              </a:rPr>
              <a:t> 4</a:t>
            </a:r>
            <a:endParaRPr lang="en-US" sz="900" dirty="0"/>
          </a:p>
          <a:p>
            <a:pPr lvl="1"/>
            <a:r>
              <a:rPr lang="en-US" sz="900" dirty="0"/>
              <a:t>7.7% of US adults are </a:t>
            </a:r>
            <a:r>
              <a:rPr lang="en-US" sz="900" b="1" i="1" dirty="0"/>
              <a:t>currently</a:t>
            </a:r>
            <a:r>
              <a:rPr lang="en-US" sz="900" dirty="0"/>
              <a:t> using e-cigarettes (CDC BRFSS 2023).</a:t>
            </a:r>
            <a:r>
              <a:rPr lang="en-US" sz="900" kern="100" baseline="30000" dirty="0">
                <a:latin typeface="Aptos" panose="020B0004020202020204" pitchFamily="34" charset="0"/>
                <a:ea typeface="Aptos" panose="020B0004020202020204" pitchFamily="34" charset="0"/>
                <a:cs typeface="Times New Roman" panose="02020603050405020304" pitchFamily="18" charset="0"/>
              </a:rPr>
              <a:t> 5</a:t>
            </a:r>
            <a:endParaRPr lang="en-US" sz="900" dirty="0"/>
          </a:p>
          <a:p>
            <a:pPr lvl="1"/>
            <a:r>
              <a:rPr lang="en-US" sz="900" dirty="0"/>
              <a:t>Around 3% of adults </a:t>
            </a:r>
            <a:r>
              <a:rPr lang="en-US" sz="900" b="1" i="1" dirty="0"/>
              <a:t>currently</a:t>
            </a:r>
            <a:r>
              <a:rPr lang="en-US" sz="900" dirty="0"/>
              <a:t> use smokeless tobacco products (e.g., chewing tobacco, snuff) in 2023.</a:t>
            </a:r>
            <a:r>
              <a:rPr lang="en-US" sz="900" kern="100" baseline="30000" dirty="0">
                <a:latin typeface="Aptos" panose="020B0004020202020204" pitchFamily="34" charset="0"/>
                <a:ea typeface="Aptos" panose="020B0004020202020204" pitchFamily="34" charset="0"/>
                <a:cs typeface="Times New Roman" panose="02020603050405020304" pitchFamily="18" charset="0"/>
              </a:rPr>
              <a:t> 5</a:t>
            </a:r>
            <a:endParaRPr lang="en-US" sz="900" dirty="0"/>
          </a:p>
          <a:p>
            <a:pPr lvl="1"/>
            <a:r>
              <a:rPr lang="en-US" sz="900" dirty="0"/>
              <a:t>52.2% of US adults are have </a:t>
            </a:r>
            <a:r>
              <a:rPr lang="en-US" sz="900" b="1" i="1" dirty="0"/>
              <a:t>had at least one alcoholic beverage in the past 30 days </a:t>
            </a:r>
            <a:r>
              <a:rPr lang="en-US" sz="900" dirty="0"/>
              <a:t>(CDC BRFSS 2023).</a:t>
            </a:r>
            <a:r>
              <a:rPr lang="en-US" sz="900" kern="100" baseline="30000" dirty="0">
                <a:latin typeface="Aptos" panose="020B0004020202020204" pitchFamily="34" charset="0"/>
                <a:ea typeface="Aptos" panose="020B0004020202020204" pitchFamily="34" charset="0"/>
                <a:cs typeface="Times New Roman" panose="02020603050405020304" pitchFamily="18" charset="0"/>
              </a:rPr>
              <a:t>5</a:t>
            </a:r>
            <a:endParaRPr lang="en-US" sz="900" dirty="0"/>
          </a:p>
          <a:p>
            <a:pPr lvl="1"/>
            <a:r>
              <a:rPr lang="en-US" sz="900" dirty="0"/>
              <a:t>12.1% of US adults are </a:t>
            </a:r>
            <a:r>
              <a:rPr lang="en-US" sz="900" b="1" i="1" dirty="0"/>
              <a:t>currently </a:t>
            </a:r>
            <a:r>
              <a:rPr lang="en-US" sz="900" dirty="0"/>
              <a:t>smoking cigarettes in 2023.</a:t>
            </a:r>
            <a:r>
              <a:rPr lang="en-US" sz="900" kern="100" baseline="30000" dirty="0">
                <a:latin typeface="Aptos" panose="020B0004020202020204" pitchFamily="34" charset="0"/>
                <a:ea typeface="Aptos" panose="020B0004020202020204" pitchFamily="34" charset="0"/>
                <a:cs typeface="Times New Roman" panose="02020603050405020304" pitchFamily="18" charset="0"/>
              </a:rPr>
              <a:t>5</a:t>
            </a:r>
            <a:endParaRPr lang="en-US" sz="900" dirty="0"/>
          </a:p>
          <a:p>
            <a:pPr lvl="1"/>
            <a:r>
              <a:rPr lang="en-US" sz="900" dirty="0"/>
              <a:t>According to the Federal Bureau of Investigation, 1,558,862 crimes committed during 2019 were drug abuse violations.</a:t>
            </a:r>
            <a:r>
              <a:rPr lang="en-US" sz="900" kern="100" baseline="30000" dirty="0">
                <a:latin typeface="Aptos" panose="020B0004020202020204" pitchFamily="34" charset="0"/>
                <a:cs typeface="Times New Roman" panose="02020603050405020304" pitchFamily="18" charset="0"/>
              </a:rPr>
              <a:t>6</a:t>
            </a:r>
            <a:endParaRPr lang="en-US" sz="900" dirty="0"/>
          </a:p>
          <a:p>
            <a:pPr lvl="2"/>
            <a:r>
              <a:rPr lang="en-US" sz="800" dirty="0"/>
              <a:t>Drunkenness was 316,032.</a:t>
            </a:r>
            <a:r>
              <a:rPr lang="en-US" sz="800" kern="100" baseline="30000" dirty="0">
                <a:latin typeface="Aptos" panose="020B0004020202020204" pitchFamily="34" charset="0"/>
                <a:ea typeface="Aptos" panose="020B0004020202020204" pitchFamily="34" charset="0"/>
                <a:cs typeface="Times New Roman" panose="02020603050405020304" pitchFamily="18" charset="0"/>
              </a:rPr>
              <a:t> 6</a:t>
            </a:r>
            <a:endParaRPr lang="en-US" sz="800" dirty="0"/>
          </a:p>
          <a:p>
            <a:pPr lvl="1"/>
            <a:r>
              <a:rPr lang="en-US" sz="900" dirty="0"/>
              <a:t>From 2023-2024, there was a decrease of 26.9% of overdose deaths in the US (110,037 in 2023 to 80,391 in 2024).</a:t>
            </a:r>
            <a:r>
              <a:rPr lang="en-US" sz="900" kern="100" baseline="30000" dirty="0">
                <a:latin typeface="Aptos" panose="020B0004020202020204" pitchFamily="34" charset="0"/>
                <a:ea typeface="Aptos" panose="020B0004020202020204" pitchFamily="34" charset="0"/>
                <a:cs typeface="Times New Roman" panose="02020603050405020304" pitchFamily="18" charset="0"/>
              </a:rPr>
              <a:t> 7</a:t>
            </a:r>
            <a:endParaRPr lang="en-US" sz="900" dirty="0"/>
          </a:p>
          <a:p>
            <a:pPr lvl="1"/>
            <a:r>
              <a:rPr lang="en-US" sz="900" b="1" dirty="0"/>
              <a:t>Adverse childhood experiences (ACEs) </a:t>
            </a:r>
            <a:r>
              <a:rPr lang="en-US" sz="900" dirty="0"/>
              <a:t>are abuse, neglect, and house instability during childhood that may affect chronic conditions and lifestyle behaviors in adulthood.</a:t>
            </a:r>
            <a:r>
              <a:rPr lang="en-US" sz="900" kern="100" baseline="30000" dirty="0">
                <a:latin typeface="Aptos" panose="020B0004020202020204" pitchFamily="34" charset="0"/>
                <a:ea typeface="Aptos" panose="020B0004020202020204" pitchFamily="34" charset="0"/>
                <a:cs typeface="Times New Roman" panose="02020603050405020304" pitchFamily="18" charset="0"/>
              </a:rPr>
              <a:t> 6</a:t>
            </a:r>
            <a:r>
              <a:rPr lang="en-US" sz="900" dirty="0"/>
              <a:t> Those with 4 or more ACEs were more likely to be currently using marijuana </a:t>
            </a:r>
            <a:r>
              <a:rPr lang="en-US" sz="900" b="1" dirty="0"/>
              <a:t>(OR= 4.7), </a:t>
            </a:r>
            <a:r>
              <a:rPr lang="en-US" sz="900" dirty="0"/>
              <a:t>currently smoking) </a:t>
            </a:r>
            <a:r>
              <a:rPr lang="en-US" sz="900" b="1" dirty="0"/>
              <a:t>(OR=3.1), </a:t>
            </a:r>
            <a:r>
              <a:rPr lang="en-US" sz="900" dirty="0"/>
              <a:t>and have poor mental </a:t>
            </a:r>
            <a:r>
              <a:rPr lang="en-US" sz="900" b="1" dirty="0"/>
              <a:t>(OR=5.9), </a:t>
            </a:r>
            <a:r>
              <a:rPr lang="en-US" sz="900" dirty="0"/>
              <a:t>and physical health </a:t>
            </a:r>
            <a:r>
              <a:rPr lang="en-US" sz="900" b="1" dirty="0"/>
              <a:t>(OR=3.7).</a:t>
            </a:r>
            <a:r>
              <a:rPr lang="en-US" sz="900" kern="100" baseline="30000" dirty="0">
                <a:latin typeface="Aptos" panose="020B0004020202020204" pitchFamily="34" charset="0"/>
                <a:ea typeface="Aptos" panose="020B0004020202020204" pitchFamily="34" charset="0"/>
                <a:cs typeface="Times New Roman" panose="02020603050405020304" pitchFamily="18" charset="0"/>
              </a:rPr>
              <a:t> 8</a:t>
            </a:r>
            <a:r>
              <a:rPr lang="en-US" sz="900" b="1" dirty="0"/>
              <a:t> </a:t>
            </a:r>
          </a:p>
          <a:p>
            <a:pPr lvl="1"/>
            <a:r>
              <a:rPr lang="en-US" sz="900" dirty="0"/>
              <a:t>Cannabis </a:t>
            </a:r>
            <a:r>
              <a:rPr lang="en-US" sz="900" b="1" i="1" dirty="0"/>
              <a:t>may alter the epigenetic process </a:t>
            </a:r>
            <a:r>
              <a:rPr lang="en-US" sz="900" dirty="0"/>
              <a:t>with functional genes that may express genes leading to the development of </a:t>
            </a:r>
            <a:r>
              <a:rPr lang="en-US" sz="900" b="1" i="1" dirty="0"/>
              <a:t>autism spectrum disorder, attention deficit hyperactivity disorder, schizophrenia, addiction, and other psychiatric diseases</a:t>
            </a:r>
            <a:r>
              <a:rPr lang="en-US" sz="900" dirty="0"/>
              <a:t>.</a:t>
            </a:r>
            <a:r>
              <a:rPr lang="en-US" sz="900" kern="100" baseline="30000" dirty="0">
                <a:latin typeface="Aptos" panose="020B0004020202020204" pitchFamily="34" charset="0"/>
                <a:ea typeface="Aptos" panose="020B0004020202020204" pitchFamily="34" charset="0"/>
                <a:cs typeface="Times New Roman" panose="02020603050405020304" pitchFamily="18" charset="0"/>
              </a:rPr>
              <a:t> 8</a:t>
            </a:r>
            <a:endParaRPr lang="en-US" sz="900" dirty="0"/>
          </a:p>
          <a:p>
            <a:pPr lvl="1"/>
            <a:r>
              <a:rPr lang="en-US" sz="900" dirty="0"/>
              <a:t>Increases risk for </a:t>
            </a:r>
            <a:r>
              <a:rPr lang="en-US" sz="900" b="1" i="1" dirty="0"/>
              <a:t>pneumonia, gastrointestinal adverse events, somnolence, psychotic (5.21 times) and total psychotic symptoms (7.49 times), and cognition (especially increased risk for car crash (1.27 times) </a:t>
            </a:r>
            <a:r>
              <a:rPr lang="en-US" sz="900" dirty="0"/>
              <a:t>from cannabis use.</a:t>
            </a:r>
            <a:r>
              <a:rPr lang="en-US" sz="900" kern="100" baseline="30000" dirty="0">
                <a:latin typeface="Aptos" panose="020B0004020202020204" pitchFamily="34" charset="0"/>
                <a:ea typeface="Aptos" panose="020B0004020202020204" pitchFamily="34" charset="0"/>
                <a:cs typeface="Times New Roman" panose="02020603050405020304" pitchFamily="18" charset="0"/>
              </a:rPr>
              <a:t> 9</a:t>
            </a:r>
            <a:endParaRPr lang="en-US" sz="900" dirty="0"/>
          </a:p>
          <a:p>
            <a:pPr lvl="2"/>
            <a:r>
              <a:rPr lang="en-US" sz="900" dirty="0"/>
              <a:t>High to moderate certainty </a:t>
            </a:r>
            <a:r>
              <a:rPr lang="en-US" sz="900" b="1" i="1" dirty="0"/>
              <a:t>for increased adverse events related to the CNS (2.84 odds), psychological effects (3.07 odds), and vision (3.00 odds).</a:t>
            </a:r>
            <a:r>
              <a:rPr lang="en-US" sz="900" b="1" i="1" kern="100" baseline="30000" dirty="0">
                <a:latin typeface="Aptos" panose="020B0004020202020204" pitchFamily="34" charset="0"/>
                <a:ea typeface="Aptos" panose="020B0004020202020204" pitchFamily="34" charset="0"/>
                <a:cs typeface="Times New Roman" panose="02020603050405020304" pitchFamily="18" charset="0"/>
              </a:rPr>
              <a:t> 9</a:t>
            </a:r>
            <a:endParaRPr lang="en-US" sz="900" b="1" i="1" dirty="0"/>
          </a:p>
          <a:p>
            <a:pPr lvl="1"/>
            <a:r>
              <a:rPr lang="en-US" sz="900" dirty="0"/>
              <a:t>Increases the risk </a:t>
            </a:r>
            <a:r>
              <a:rPr lang="en-US" sz="900" b="1" i="1" dirty="0"/>
              <a:t>(1.43 times) of low birth weight, small for gestational age (1.61 times) for infant for pregnant women who use cannabis.</a:t>
            </a:r>
            <a:r>
              <a:rPr lang="en-US" sz="900" b="1" i="1" kern="100" baseline="30000" dirty="0">
                <a:latin typeface="Aptos" panose="020B0004020202020204" pitchFamily="34" charset="0"/>
                <a:ea typeface="Aptos" panose="020B0004020202020204" pitchFamily="34" charset="0"/>
                <a:cs typeface="Times New Roman" panose="02020603050405020304" pitchFamily="18" charset="0"/>
              </a:rPr>
              <a:t>10</a:t>
            </a:r>
            <a:endParaRPr lang="en-US" sz="900" b="1" i="1" dirty="0"/>
          </a:p>
          <a:p>
            <a:pPr lvl="1"/>
            <a:r>
              <a:rPr lang="en-US" sz="900" dirty="0"/>
              <a:t>Dose-response relationship with marijuana use and the risk of cannabis use disorder. </a:t>
            </a:r>
            <a:r>
              <a:rPr lang="en-US" sz="900" b="1" i="1" dirty="0"/>
              <a:t>Yearly use: 2.0 times increased risk. Monthly use: 4.12 times increased risk. Weekly use: 16.99 times increased risk.</a:t>
            </a:r>
            <a:r>
              <a:rPr lang="en-US" sz="900" b="1" i="1" kern="100" baseline="30000" dirty="0">
                <a:latin typeface="Aptos" panose="020B0004020202020204" pitchFamily="34" charset="0"/>
                <a:ea typeface="Aptos" panose="020B0004020202020204" pitchFamily="34" charset="0"/>
                <a:cs typeface="Times New Roman" panose="02020603050405020304" pitchFamily="18" charset="0"/>
              </a:rPr>
              <a:t> 11,12</a:t>
            </a:r>
            <a:endParaRPr lang="en-US" sz="900" dirty="0"/>
          </a:p>
          <a:p>
            <a:pPr lvl="1"/>
            <a:r>
              <a:rPr lang="en-US" sz="900" dirty="0"/>
              <a:t>Alcohol use has </a:t>
            </a:r>
            <a:r>
              <a:rPr lang="en-US" sz="900" b="1" i="1" dirty="0"/>
              <a:t>been positively correlated with over 61 diseases</a:t>
            </a:r>
            <a:r>
              <a:rPr lang="en-US" sz="900" dirty="0"/>
              <a:t>, with </a:t>
            </a:r>
            <a:r>
              <a:rPr lang="en-US" sz="900" b="1" i="1" dirty="0"/>
              <a:t>over 2 times increased risk of larynx cancer and over 9 times increased risk alcoholic liver disease for ever regular versus occasional drinking.</a:t>
            </a:r>
            <a:r>
              <a:rPr lang="en-US" sz="900" dirty="0"/>
              <a:t> Many of the RR were over 1 for both occasional and current drinkers.  From other studies, </a:t>
            </a:r>
            <a:r>
              <a:rPr lang="en-US" sz="900" b="1" i="1" dirty="0"/>
              <a:t>adverse effects are often worse in women </a:t>
            </a:r>
            <a:r>
              <a:rPr lang="en-US" sz="900" dirty="0"/>
              <a:t>as the liver does not metabolize alcohol as efficiently as men.</a:t>
            </a:r>
            <a:r>
              <a:rPr lang="en-US" sz="900" kern="100" baseline="30000" dirty="0">
                <a:latin typeface="Aptos" panose="020B0004020202020204" pitchFamily="34" charset="0"/>
                <a:cs typeface="Times New Roman" panose="02020603050405020304" pitchFamily="18" charset="0"/>
              </a:rPr>
              <a:t>13</a:t>
            </a:r>
            <a:endParaRPr lang="en-US" sz="900" dirty="0"/>
          </a:p>
          <a:p>
            <a:pPr lvl="1"/>
            <a:r>
              <a:rPr lang="en-US" sz="900" dirty="0"/>
              <a:t>Smoking and tobacco products have been linked </a:t>
            </a:r>
            <a:r>
              <a:rPr lang="en-US" sz="900" b="1" i="1" dirty="0"/>
              <a:t>to cardiovascular outcomes such as stroke, myocardial infraction, coronary heart disease, and heart failure.</a:t>
            </a:r>
            <a:r>
              <a:rPr lang="en-US" sz="900" b="1" i="1" kern="100" baseline="30000" dirty="0">
                <a:latin typeface="Aptos" panose="020B0004020202020204" pitchFamily="34" charset="0"/>
                <a:ea typeface="Aptos" panose="020B0004020202020204" pitchFamily="34" charset="0"/>
                <a:cs typeface="Times New Roman" panose="02020603050405020304" pitchFamily="18" charset="0"/>
              </a:rPr>
              <a:t> 14</a:t>
            </a:r>
            <a:endParaRPr lang="en-US" sz="900" dirty="0"/>
          </a:p>
          <a:p>
            <a:pPr lvl="1"/>
            <a:r>
              <a:rPr lang="en-US" sz="900" dirty="0"/>
              <a:t>Smoking and tobacco products have also been linked to many types of cancer such </a:t>
            </a:r>
            <a:r>
              <a:rPr lang="en-US" sz="900" b="1" i="1" dirty="0"/>
              <a:t>as lung cancer, bladder cancer, breast cancer, and mouth cancer.</a:t>
            </a:r>
            <a:r>
              <a:rPr lang="en-US" sz="900" b="1" i="1" kern="100" baseline="30000" dirty="0">
                <a:latin typeface="Aptos" panose="020B0004020202020204" pitchFamily="34" charset="0"/>
                <a:ea typeface="Aptos" panose="020B0004020202020204" pitchFamily="34" charset="0"/>
                <a:cs typeface="Times New Roman" panose="02020603050405020304" pitchFamily="18" charset="0"/>
              </a:rPr>
              <a:t> 15, 16, 17, 18</a:t>
            </a:r>
            <a:endParaRPr lang="en-US" sz="900" b="1" i="1" dirty="0"/>
          </a:p>
          <a:p>
            <a:pPr lvl="1"/>
            <a:r>
              <a:rPr lang="en-US" sz="900" dirty="0"/>
              <a:t>E-cigarettes have been implicated with </a:t>
            </a:r>
            <a:r>
              <a:rPr lang="en-US" sz="900" b="1" i="1" dirty="0"/>
              <a:t>respiratory chronic health conditions such as chronic obstructive pulmonary disease (COPD).</a:t>
            </a:r>
            <a:r>
              <a:rPr lang="en-US" sz="900" b="1" i="1" kern="100" baseline="30000" dirty="0">
                <a:latin typeface="Aptos" panose="020B0004020202020204" pitchFamily="34" charset="0"/>
                <a:ea typeface="Aptos" panose="020B0004020202020204" pitchFamily="34" charset="0"/>
                <a:cs typeface="Times New Roman" panose="02020603050405020304" pitchFamily="18" charset="0"/>
              </a:rPr>
              <a:t> 19</a:t>
            </a:r>
            <a:endParaRPr lang="en-US" sz="900" b="1" i="1" dirty="0"/>
          </a:p>
          <a:p>
            <a:pPr marL="274320" lvl="1" indent="0" algn="ctr">
              <a:buNone/>
            </a:pPr>
            <a:r>
              <a:rPr lang="en-US" sz="700" i="1" dirty="0"/>
              <a:t>Caution: Some of this data was collected prior to the legalization of marijuana in some states, others it is still illegal to use.</a:t>
            </a:r>
          </a:p>
          <a:p>
            <a:pPr marL="274320" lvl="1" indent="0" algn="ctr">
              <a:buNone/>
            </a:pPr>
            <a:endParaRPr lang="en-US" sz="700" i="1" dirty="0"/>
          </a:p>
          <a:p>
            <a:pPr marL="274320" lvl="1" indent="0" algn="ctr">
              <a:buNone/>
            </a:pPr>
            <a:endParaRPr lang="en-US" sz="700" dirty="0"/>
          </a:p>
          <a:p>
            <a:pPr marL="274320" lvl="1" indent="0">
              <a:buNone/>
            </a:pPr>
            <a:endParaRPr lang="en-US" sz="800" dirty="0"/>
          </a:p>
          <a:p>
            <a:pPr marL="0" indent="0">
              <a:buNone/>
            </a:pPr>
            <a:endParaRPr lang="en-US" sz="800" dirty="0"/>
          </a:p>
          <a:p>
            <a:endParaRPr lang="en-US" sz="800" dirty="0"/>
          </a:p>
          <a:p>
            <a:endParaRPr lang="en-US" dirty="0"/>
          </a:p>
          <a:p>
            <a:endParaRPr lang="en-US" dirty="0"/>
          </a:p>
          <a:p>
            <a:pPr marL="0" indent="0">
              <a:buNone/>
            </a:pPr>
            <a:endParaRPr lang="en-US" dirty="0"/>
          </a:p>
        </p:txBody>
      </p:sp>
      <p:sp>
        <p:nvSpPr>
          <p:cNvPr id="7" name="TextBox 6">
            <a:extLst>
              <a:ext uri="{FF2B5EF4-FFF2-40B4-BE49-F238E27FC236}">
                <a16:creationId xmlns:a16="http://schemas.microsoft.com/office/drawing/2014/main" id="{CDA70602-33C9-1307-1362-FDAE78CD1CD2}"/>
              </a:ext>
            </a:extLst>
          </p:cNvPr>
          <p:cNvSpPr txBox="1"/>
          <p:nvPr/>
        </p:nvSpPr>
        <p:spPr>
          <a:xfrm>
            <a:off x="5093969" y="6529113"/>
            <a:ext cx="524865" cy="276999"/>
          </a:xfrm>
          <a:prstGeom prst="rect">
            <a:avLst/>
          </a:prstGeom>
          <a:noFill/>
        </p:spPr>
        <p:txBody>
          <a:bodyPr wrap="square" rtlCol="0">
            <a:spAutoFit/>
          </a:bodyPr>
          <a:lstStyle/>
          <a:p>
            <a:r>
              <a:rPr lang="en-US" sz="1200" b="1" dirty="0"/>
              <a:t>3</a:t>
            </a:r>
          </a:p>
        </p:txBody>
      </p:sp>
      <p:sp>
        <p:nvSpPr>
          <p:cNvPr id="5" name="TextBox 4">
            <a:extLst>
              <a:ext uri="{FF2B5EF4-FFF2-40B4-BE49-F238E27FC236}">
                <a16:creationId xmlns:a16="http://schemas.microsoft.com/office/drawing/2014/main" id="{D1934337-1BA4-7610-F589-6AAC630E2446}"/>
              </a:ext>
            </a:extLst>
          </p:cNvPr>
          <p:cNvSpPr txBox="1"/>
          <p:nvPr/>
        </p:nvSpPr>
        <p:spPr>
          <a:xfrm>
            <a:off x="2071588" y="6598363"/>
            <a:ext cx="1533761" cy="276999"/>
          </a:xfrm>
          <a:prstGeom prst="rect">
            <a:avLst/>
          </a:prstGeom>
          <a:noFill/>
        </p:spPr>
        <p:txBody>
          <a:bodyPr wrap="square" rtlCol="0">
            <a:spAutoFit/>
          </a:bodyPr>
          <a:lstStyle/>
          <a:p>
            <a:pPr algn="ctr"/>
            <a:r>
              <a:rPr lang="en-US" sz="400" b="1" i="1" dirty="0">
                <a:solidFill>
                  <a:schemeClr val="accent1"/>
                </a:solidFill>
              </a:rPr>
              <a:t>Created by Miranda Griechen, BA, MPH, Public Health Educator, Pennington &amp; Red Lake County Public Health &amp; Home Care </a:t>
            </a:r>
          </a:p>
        </p:txBody>
      </p:sp>
    </p:spTree>
    <p:extLst>
      <p:ext uri="{BB962C8B-B14F-4D97-AF65-F5344CB8AC3E}">
        <p14:creationId xmlns:p14="http://schemas.microsoft.com/office/powerpoint/2010/main" val="5136306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FAA062-9FB6-26FD-E282-90848F21B35D}"/>
            </a:ext>
          </a:extLst>
        </p:cNvPr>
        <p:cNvGrpSpPr/>
        <p:nvPr/>
      </p:nvGrpSpPr>
      <p:grpSpPr>
        <a:xfrm>
          <a:off x="0" y="0"/>
          <a:ext cx="0" cy="0"/>
          <a:chOff x="0" y="0"/>
          <a:chExt cx="0" cy="0"/>
        </a:xfrm>
      </p:grpSpPr>
      <p:pic>
        <p:nvPicPr>
          <p:cNvPr id="4" name="Picture 3" descr="A field of dry grass&#10;&#10;AI-generated content may be incorrect.">
            <a:extLst>
              <a:ext uri="{FF2B5EF4-FFF2-40B4-BE49-F238E27FC236}">
                <a16:creationId xmlns:a16="http://schemas.microsoft.com/office/drawing/2014/main" id="{46E4D630-DC17-2843-FCC7-E5F162F61674}"/>
              </a:ext>
            </a:extLst>
          </p:cNvPr>
          <p:cNvPicPr>
            <a:picLocks noChangeAspect="1"/>
          </p:cNvPicPr>
          <p:nvPr/>
        </p:nvPicPr>
        <p:blipFill>
          <a:blip r:embed="rId3">
            <a:alphaModFix amt="50000"/>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0" y="-1"/>
            <a:ext cx="5486400" cy="609601"/>
          </a:xfrm>
          <a:prstGeom prst="rect">
            <a:avLst/>
          </a:prstGeom>
        </p:spPr>
      </p:pic>
      <p:sp>
        <p:nvSpPr>
          <p:cNvPr id="2" name="Title 1">
            <a:extLst>
              <a:ext uri="{FF2B5EF4-FFF2-40B4-BE49-F238E27FC236}">
                <a16:creationId xmlns:a16="http://schemas.microsoft.com/office/drawing/2014/main" id="{F73AF3DE-28ED-D2B7-68E1-E93912DE4E9D}"/>
              </a:ext>
            </a:extLst>
          </p:cNvPr>
          <p:cNvSpPr>
            <a:spLocks noGrp="1"/>
          </p:cNvSpPr>
          <p:nvPr>
            <p:ph type="title"/>
          </p:nvPr>
        </p:nvSpPr>
        <p:spPr>
          <a:xfrm>
            <a:off x="699583" y="147741"/>
            <a:ext cx="4087234" cy="842805"/>
          </a:xfrm>
        </p:spPr>
        <p:txBody>
          <a:bodyPr>
            <a:normAutofit fontScale="90000"/>
          </a:bodyPr>
          <a:lstStyle/>
          <a:p>
            <a:pPr algn="ctr"/>
            <a:r>
              <a:rPr lang="en-US" sz="2200" dirty="0">
                <a:latin typeface="Arial" panose="020B0604020202020204" pitchFamily="34" charset="0"/>
                <a:cs typeface="Arial" panose="020B0604020202020204" pitchFamily="34" charset="0"/>
              </a:rPr>
              <a:t>CSUP Needs Assessment</a:t>
            </a:r>
            <a:br>
              <a:rPr lang="en-US" sz="2700">
                <a:latin typeface="Arial" panose="020B0604020202020204" pitchFamily="34" charset="0"/>
                <a:cs typeface="Arial" panose="020B0604020202020204" pitchFamily="34" charset="0"/>
              </a:rPr>
            </a:br>
            <a:r>
              <a:rPr lang="en-US" sz="1200">
                <a:latin typeface="Arial" panose="020B0604020202020204" pitchFamily="34" charset="0"/>
                <a:cs typeface="Arial" panose="020B0604020202020204" pitchFamily="34" charset="0"/>
              </a:rPr>
              <a:t>State </a:t>
            </a:r>
            <a:r>
              <a:rPr lang="en-US" sz="1200" dirty="0">
                <a:latin typeface="Arial" panose="020B0604020202020204" pitchFamily="34" charset="0"/>
                <a:cs typeface="Arial" panose="020B0604020202020204" pitchFamily="34" charset="0"/>
              </a:rPr>
              <a:t>Data on Substances  </a:t>
            </a:r>
            <a:br>
              <a:rPr lang="en-US" sz="2800" dirty="0">
                <a:latin typeface="Arial" panose="020B0604020202020204" pitchFamily="34" charset="0"/>
                <a:cs typeface="Arial" panose="020B0604020202020204" pitchFamily="34" charset="0"/>
              </a:rPr>
            </a:br>
            <a:br>
              <a:rPr lang="en-US" dirty="0">
                <a:solidFill>
                  <a:schemeClr val="bg1"/>
                </a:solidFill>
              </a:rPr>
            </a:br>
            <a:endParaRPr lang="en-US" dirty="0">
              <a:solidFill>
                <a:schemeClr val="bg1"/>
              </a:solidFill>
            </a:endParaRPr>
          </a:p>
        </p:txBody>
      </p:sp>
      <p:sp>
        <p:nvSpPr>
          <p:cNvPr id="3" name="Content Placeholder 2">
            <a:extLst>
              <a:ext uri="{FF2B5EF4-FFF2-40B4-BE49-F238E27FC236}">
                <a16:creationId xmlns:a16="http://schemas.microsoft.com/office/drawing/2014/main" id="{7EACDC92-DF86-F906-D03C-3F8CC173B0B9}"/>
              </a:ext>
            </a:extLst>
          </p:cNvPr>
          <p:cNvSpPr>
            <a:spLocks noGrp="1"/>
          </p:cNvSpPr>
          <p:nvPr>
            <p:ph idx="1"/>
          </p:nvPr>
        </p:nvSpPr>
        <p:spPr>
          <a:xfrm>
            <a:off x="0" y="651760"/>
            <a:ext cx="5542784" cy="4343882"/>
          </a:xfrm>
        </p:spPr>
        <p:txBody>
          <a:bodyPr>
            <a:normAutofit fontScale="77500" lnSpcReduction="20000"/>
          </a:bodyPr>
          <a:lstStyle/>
          <a:p>
            <a:pPr marL="0" indent="0" algn="ctr">
              <a:buNone/>
            </a:pPr>
            <a:r>
              <a:rPr lang="en-US" sz="1100" b="1" u="sng" dirty="0"/>
              <a:t>Minnesota</a:t>
            </a:r>
          </a:p>
          <a:p>
            <a:pPr marL="0" indent="0">
              <a:buNone/>
            </a:pPr>
            <a:r>
              <a:rPr lang="en-US" sz="800" dirty="0"/>
              <a:t>Since 2014, the potency of marijuana products has increased by 39% since 2020.</a:t>
            </a:r>
            <a:r>
              <a:rPr lang="en-US" sz="800" kern="100" baseline="30000" dirty="0">
                <a:latin typeface="Aptos" panose="020B0004020202020204" pitchFamily="34" charset="0"/>
                <a:ea typeface="Aptos" panose="020B0004020202020204" pitchFamily="34" charset="0"/>
                <a:cs typeface="Times New Roman" panose="02020603050405020304" pitchFamily="18" charset="0"/>
              </a:rPr>
              <a:t> 20</a:t>
            </a:r>
            <a:endParaRPr lang="en-US" sz="800" dirty="0"/>
          </a:p>
          <a:p>
            <a:pPr marL="274320" lvl="1" indent="0">
              <a:buNone/>
            </a:pPr>
            <a:r>
              <a:rPr lang="en-US" sz="800" b="1" i="1" u="sng" dirty="0"/>
              <a:t>Youth </a:t>
            </a:r>
          </a:p>
          <a:p>
            <a:pPr lvl="1"/>
            <a:r>
              <a:rPr lang="en-US" sz="800" dirty="0"/>
              <a:t>Cannabis use in the past year in </a:t>
            </a:r>
            <a:r>
              <a:rPr lang="en-US" sz="800" b="1" i="1" dirty="0"/>
              <a:t>youth 12-17 (~11% (8.2%, 14.6%)</a:t>
            </a:r>
            <a:r>
              <a:rPr lang="en-US" sz="800" kern="100" baseline="30000" dirty="0">
                <a:latin typeface="Aptos" panose="020B0004020202020204" pitchFamily="34" charset="0"/>
                <a:ea typeface="Aptos" panose="020B0004020202020204" pitchFamily="34" charset="0"/>
                <a:cs typeface="Times New Roman" panose="02020603050405020304" pitchFamily="18" charset="0"/>
              </a:rPr>
              <a:t> 20</a:t>
            </a:r>
            <a:endParaRPr lang="en-US" sz="800" dirty="0"/>
          </a:p>
          <a:p>
            <a:pPr lvl="1"/>
            <a:r>
              <a:rPr lang="en-US" sz="800" dirty="0"/>
              <a:t>Cannabis poisonings (2018-2022</a:t>
            </a:r>
            <a:r>
              <a:rPr lang="en-US" sz="800" i="1" dirty="0"/>
              <a:t>) </a:t>
            </a:r>
            <a:r>
              <a:rPr lang="en-US" sz="800" b="1" i="1" dirty="0"/>
              <a:t>0-5 from 7% to 22%, 6 to 19 42%-28%, 20+ 50%-49%.</a:t>
            </a:r>
            <a:r>
              <a:rPr lang="en-US" sz="800" b="1" i="1" kern="100" baseline="30000" dirty="0">
                <a:latin typeface="Aptos" panose="020B0004020202020204" pitchFamily="34" charset="0"/>
                <a:cs typeface="Times New Roman" panose="02020603050405020304" pitchFamily="18" charset="0"/>
              </a:rPr>
              <a:t>20</a:t>
            </a:r>
            <a:endParaRPr lang="en-US" sz="800" dirty="0"/>
          </a:p>
          <a:p>
            <a:pPr lvl="1"/>
            <a:r>
              <a:rPr lang="en-US" sz="800" b="1" i="1" dirty="0"/>
              <a:t>Majority of youth aren’t using cannabis (over 75%).</a:t>
            </a:r>
            <a:r>
              <a:rPr lang="en-US" sz="800" kern="100" baseline="30000" dirty="0">
                <a:latin typeface="Aptos" panose="020B0004020202020204" pitchFamily="34" charset="0"/>
                <a:cs typeface="Times New Roman" panose="02020603050405020304" pitchFamily="18" charset="0"/>
              </a:rPr>
              <a:t>20</a:t>
            </a:r>
            <a:endParaRPr lang="en-US" sz="800" dirty="0"/>
          </a:p>
          <a:p>
            <a:pPr lvl="2"/>
            <a:r>
              <a:rPr lang="en-US" sz="800" b="1" i="1" dirty="0"/>
              <a:t>89.3%</a:t>
            </a:r>
            <a:r>
              <a:rPr lang="en-US" sz="800" dirty="0"/>
              <a:t> reported never using cannabis</a:t>
            </a:r>
            <a:r>
              <a:rPr lang="en-US" sz="800" kern="100" baseline="30000" dirty="0">
                <a:latin typeface="Aptos" panose="020B0004020202020204" pitchFamily="34" charset="0"/>
                <a:ea typeface="Aptos" panose="020B0004020202020204" pitchFamily="34" charset="0"/>
                <a:cs typeface="Times New Roman" panose="02020603050405020304" pitchFamily="18" charset="0"/>
              </a:rPr>
              <a:t> 20</a:t>
            </a:r>
            <a:endParaRPr lang="en-US" sz="800" dirty="0"/>
          </a:p>
          <a:p>
            <a:pPr lvl="1"/>
            <a:r>
              <a:rPr lang="en-US" sz="800" dirty="0"/>
              <a:t>11.7% of 9</a:t>
            </a:r>
            <a:r>
              <a:rPr lang="en-US" sz="800" baseline="30000" dirty="0"/>
              <a:t>th</a:t>
            </a:r>
            <a:r>
              <a:rPr lang="en-US" sz="800" dirty="0"/>
              <a:t> and 11</a:t>
            </a:r>
            <a:r>
              <a:rPr lang="en-US" sz="800" baseline="30000" dirty="0"/>
              <a:t>th</a:t>
            </a:r>
            <a:r>
              <a:rPr lang="en-US" sz="800" dirty="0"/>
              <a:t> graders are using alcohol</a:t>
            </a:r>
            <a:r>
              <a:rPr lang="en-US" sz="800" kern="100" baseline="30000" dirty="0">
                <a:latin typeface="Aptos" panose="020B0004020202020204" pitchFamily="34" charset="0"/>
                <a:cs typeface="Times New Roman" panose="02020603050405020304" pitchFamily="18" charset="0"/>
              </a:rPr>
              <a:t>21</a:t>
            </a:r>
            <a:endParaRPr lang="en-US" sz="800" dirty="0"/>
          </a:p>
          <a:p>
            <a:pPr lvl="1"/>
            <a:r>
              <a:rPr lang="en-US" sz="800" dirty="0"/>
              <a:t>10.3% are using e-cigarettes</a:t>
            </a:r>
            <a:r>
              <a:rPr lang="en-US" sz="800" kern="100" baseline="30000" dirty="0">
                <a:latin typeface="Aptos" panose="020B0004020202020204" pitchFamily="34" charset="0"/>
                <a:cs typeface="Times New Roman" panose="02020603050405020304" pitchFamily="18" charset="0"/>
              </a:rPr>
              <a:t>21</a:t>
            </a:r>
            <a:endParaRPr lang="en-US" sz="800" dirty="0"/>
          </a:p>
          <a:p>
            <a:pPr lvl="1"/>
            <a:r>
              <a:rPr lang="en-US" sz="800" dirty="0"/>
              <a:t>The possession of more than 1.4 grams and unlawfully selling marijuana has </a:t>
            </a:r>
            <a:r>
              <a:rPr lang="en-US" sz="800" b="1" i="1" dirty="0"/>
              <a:t>decreased.</a:t>
            </a:r>
            <a:r>
              <a:rPr lang="en-US" sz="800" kern="100" baseline="30000" dirty="0">
                <a:latin typeface="Aptos" panose="020B0004020202020204" pitchFamily="34" charset="0"/>
                <a:ea typeface="Aptos" panose="020B0004020202020204" pitchFamily="34" charset="0"/>
                <a:cs typeface="Times New Roman" panose="02020603050405020304" pitchFamily="18" charset="0"/>
              </a:rPr>
              <a:t> 22</a:t>
            </a:r>
            <a:endParaRPr lang="en-US" sz="800" dirty="0"/>
          </a:p>
          <a:p>
            <a:pPr lvl="2"/>
            <a:r>
              <a:rPr lang="en-US" sz="800" dirty="0"/>
              <a:t>Only </a:t>
            </a:r>
            <a:r>
              <a:rPr lang="en-US" sz="800" b="1" dirty="0"/>
              <a:t>169 drug arrests </a:t>
            </a:r>
            <a:r>
              <a:rPr lang="en-US" sz="800" dirty="0"/>
              <a:t>were under 18 in Minnesota during 2024.</a:t>
            </a:r>
            <a:r>
              <a:rPr lang="en-US" sz="800" kern="100" baseline="30000" dirty="0">
                <a:latin typeface="Aptos" panose="020B0004020202020204" pitchFamily="34" charset="0"/>
                <a:ea typeface="Aptos" panose="020B0004020202020204" pitchFamily="34" charset="0"/>
                <a:cs typeface="Times New Roman" panose="02020603050405020304" pitchFamily="18" charset="0"/>
              </a:rPr>
              <a:t> 22</a:t>
            </a:r>
            <a:endParaRPr lang="en-US" dirty="0"/>
          </a:p>
          <a:p>
            <a:pPr lvl="2"/>
            <a:r>
              <a:rPr lang="en-US" sz="800" dirty="0"/>
              <a:t>There was </a:t>
            </a:r>
            <a:r>
              <a:rPr lang="en-US" sz="800" b="1" i="1" dirty="0"/>
              <a:t>an increase 2% </a:t>
            </a:r>
            <a:r>
              <a:rPr lang="en-US" sz="800" dirty="0"/>
              <a:t>in youth being charged with possessing one or more mixtures contained a controlled substance (schedule I-IV).</a:t>
            </a:r>
            <a:r>
              <a:rPr lang="en-US" sz="800" kern="100" baseline="30000" dirty="0">
                <a:latin typeface="Aptos" panose="020B0004020202020204" pitchFamily="34" charset="0"/>
                <a:ea typeface="Aptos" panose="020B0004020202020204" pitchFamily="34" charset="0"/>
                <a:cs typeface="Times New Roman" panose="02020603050405020304" pitchFamily="18" charset="0"/>
              </a:rPr>
              <a:t> 22</a:t>
            </a:r>
            <a:endParaRPr lang="en-US" sz="800" dirty="0"/>
          </a:p>
          <a:p>
            <a:pPr lvl="1"/>
            <a:r>
              <a:rPr lang="en-US" sz="800" i="1" dirty="0"/>
              <a:t>Use and Misuse for Prescription Drug and Opioids has increased across all age groups, but specifically 8</a:t>
            </a:r>
            <a:r>
              <a:rPr lang="en-US" sz="800" i="1" baseline="30000" dirty="0"/>
              <a:t>th</a:t>
            </a:r>
            <a:r>
              <a:rPr lang="en-US" sz="800" i="1" dirty="0"/>
              <a:t> graders from 0.8% in 2013 to 5.2% in 2022. </a:t>
            </a:r>
            <a:r>
              <a:rPr lang="en-US" sz="800" kern="100" baseline="30000" dirty="0">
                <a:latin typeface="Aptos" panose="020B0004020202020204" pitchFamily="34" charset="0"/>
                <a:ea typeface="Aptos" panose="020B0004020202020204" pitchFamily="34" charset="0"/>
                <a:cs typeface="Times New Roman" panose="02020603050405020304" pitchFamily="18" charset="0"/>
              </a:rPr>
              <a:t>23</a:t>
            </a:r>
            <a:endParaRPr lang="en-US" sz="800" i="1" dirty="0"/>
          </a:p>
          <a:p>
            <a:pPr marL="274320" lvl="1" indent="0">
              <a:buNone/>
            </a:pPr>
            <a:r>
              <a:rPr lang="en-US" sz="800" b="1" i="1" u="sng" dirty="0"/>
              <a:t>Adults </a:t>
            </a:r>
          </a:p>
          <a:p>
            <a:pPr lvl="1"/>
            <a:r>
              <a:rPr lang="en-US" sz="800" b="1" i="1" dirty="0"/>
              <a:t>Current</a:t>
            </a:r>
            <a:r>
              <a:rPr lang="en-US" sz="800" dirty="0"/>
              <a:t> Cigarette Smoking among adults was </a:t>
            </a:r>
            <a:r>
              <a:rPr lang="en-US" sz="800" b="1" i="1" dirty="0"/>
              <a:t>12.2% (11.4%-13.0%).</a:t>
            </a:r>
            <a:r>
              <a:rPr lang="en-US" sz="800" kern="100" baseline="30000" dirty="0">
                <a:latin typeface="Aptos" panose="020B0004020202020204" pitchFamily="34" charset="0"/>
                <a:ea typeface="Aptos" panose="020B0004020202020204" pitchFamily="34" charset="0"/>
                <a:cs typeface="Times New Roman" panose="02020603050405020304" pitchFamily="18" charset="0"/>
              </a:rPr>
              <a:t> 24</a:t>
            </a:r>
            <a:endParaRPr lang="en-US" sz="800" dirty="0"/>
          </a:p>
          <a:p>
            <a:pPr lvl="1"/>
            <a:r>
              <a:rPr lang="en-US" sz="800" dirty="0"/>
              <a:t>Cannabis use in the past year </a:t>
            </a:r>
            <a:r>
              <a:rPr lang="en-US" sz="800" b="1" i="1" dirty="0"/>
              <a:t>18 +23.1% (20%, 26.6%)</a:t>
            </a:r>
            <a:r>
              <a:rPr lang="en-US" sz="800" kern="100" baseline="30000" dirty="0">
                <a:latin typeface="Aptos" panose="020B0004020202020204" pitchFamily="34" charset="0"/>
                <a:ea typeface="Aptos" panose="020B0004020202020204" pitchFamily="34" charset="0"/>
                <a:cs typeface="Times New Roman" panose="02020603050405020304" pitchFamily="18" charset="0"/>
              </a:rPr>
              <a:t> 24</a:t>
            </a:r>
            <a:endParaRPr lang="en-US" sz="800" dirty="0"/>
          </a:p>
          <a:p>
            <a:pPr lvl="1"/>
            <a:r>
              <a:rPr lang="en-US" sz="800" b="1" i="1" dirty="0"/>
              <a:t>Current</a:t>
            </a:r>
            <a:r>
              <a:rPr lang="en-US" sz="800" dirty="0"/>
              <a:t> e-cigarette use among adults was </a:t>
            </a:r>
            <a:r>
              <a:rPr lang="en-US" sz="800" b="1" i="1" dirty="0"/>
              <a:t>7.0% (6.4%-7.7%) </a:t>
            </a:r>
            <a:r>
              <a:rPr lang="en-US" sz="800" b="1" i="1" kern="100" baseline="30000" dirty="0">
                <a:latin typeface="Aptos" panose="020B0004020202020204" pitchFamily="34" charset="0"/>
                <a:cs typeface="Times New Roman" panose="02020603050405020304" pitchFamily="18" charset="0"/>
              </a:rPr>
              <a:t>24</a:t>
            </a:r>
            <a:endParaRPr lang="en-US" sz="800" dirty="0"/>
          </a:p>
          <a:p>
            <a:pPr lvl="1"/>
            <a:r>
              <a:rPr lang="en-US" sz="800" dirty="0"/>
              <a:t>Heavy alcohol use was </a:t>
            </a:r>
            <a:r>
              <a:rPr lang="en-US" sz="800" b="1" i="1" dirty="0"/>
              <a:t>5.9% (5.4%-6.5%) </a:t>
            </a:r>
            <a:r>
              <a:rPr lang="en-US" sz="800" b="1" i="1" kern="100" baseline="30000" dirty="0">
                <a:latin typeface="Aptos" panose="020B0004020202020204" pitchFamily="34" charset="0"/>
                <a:cs typeface="Times New Roman" panose="02020603050405020304" pitchFamily="18" charset="0"/>
              </a:rPr>
              <a:t>24</a:t>
            </a:r>
            <a:endParaRPr lang="en-US" sz="800" dirty="0"/>
          </a:p>
          <a:p>
            <a:pPr lvl="1"/>
            <a:r>
              <a:rPr lang="en-US" sz="800" dirty="0"/>
              <a:t>Most adults bought menthol tobacco products at a </a:t>
            </a:r>
            <a:r>
              <a:rPr lang="en-US" sz="800" b="1" i="1" dirty="0"/>
              <a:t>Gas Station (43.0% (36.8%-49.5%)) or a store that sells only tobacco products (37.7% (31.7%-44.1%)</a:t>
            </a:r>
            <a:r>
              <a:rPr lang="en-US" sz="800" kern="100" baseline="30000" dirty="0">
                <a:latin typeface="Aptos" panose="020B0004020202020204" pitchFamily="34" charset="0"/>
                <a:ea typeface="Aptos" panose="020B0004020202020204" pitchFamily="34" charset="0"/>
                <a:cs typeface="Times New Roman" panose="02020603050405020304" pitchFamily="18" charset="0"/>
              </a:rPr>
              <a:t> 24</a:t>
            </a:r>
            <a:endParaRPr lang="en-US" sz="800" dirty="0"/>
          </a:p>
          <a:p>
            <a:pPr lvl="1"/>
            <a:r>
              <a:rPr lang="en-US" sz="800" dirty="0"/>
              <a:t>Most adults are </a:t>
            </a:r>
            <a:r>
              <a:rPr lang="en-US" sz="800" b="1" dirty="0"/>
              <a:t>eating or drinking cannabis as the primary mode of use </a:t>
            </a:r>
            <a:r>
              <a:rPr lang="en-US" sz="800" dirty="0"/>
              <a:t>(2.4%-14.9%) in 2017-2022</a:t>
            </a:r>
            <a:r>
              <a:rPr lang="en-US" sz="800" kern="100" baseline="30000" dirty="0">
                <a:latin typeface="Aptos" panose="020B0004020202020204" pitchFamily="34" charset="0"/>
                <a:cs typeface="Times New Roman" panose="02020603050405020304" pitchFamily="18" charset="0"/>
              </a:rPr>
              <a:t>24</a:t>
            </a:r>
            <a:endParaRPr lang="en-US" sz="800" dirty="0"/>
          </a:p>
          <a:p>
            <a:pPr lvl="2"/>
            <a:r>
              <a:rPr lang="en-US" sz="800" b="1" i="1" dirty="0"/>
              <a:t>Most people use medical cannabis for pain</a:t>
            </a:r>
            <a:r>
              <a:rPr lang="en-US" sz="800" dirty="0"/>
              <a:t>, especially from severe and terminal illness (Chronic Pain Patients in Minnesota Medical Cannabis Program).</a:t>
            </a:r>
            <a:r>
              <a:rPr lang="en-US" sz="800" kern="100" baseline="30000" dirty="0">
                <a:latin typeface="Aptos" panose="020B0004020202020204" pitchFamily="34" charset="0"/>
                <a:cs typeface="Times New Roman" panose="02020603050405020304" pitchFamily="18" charset="0"/>
              </a:rPr>
              <a:t>25</a:t>
            </a:r>
            <a:endParaRPr lang="en-US" sz="800" dirty="0"/>
          </a:p>
          <a:p>
            <a:pPr lvl="2"/>
            <a:r>
              <a:rPr lang="en-US" sz="800" dirty="0"/>
              <a:t>However, in 2023, </a:t>
            </a:r>
            <a:r>
              <a:rPr lang="en-US" sz="800" b="1" i="1" dirty="0"/>
              <a:t>53.2% (49.9%-56.6%) smoked it</a:t>
            </a:r>
            <a:r>
              <a:rPr lang="en-US" sz="800" dirty="0"/>
              <a:t>.</a:t>
            </a:r>
            <a:r>
              <a:rPr lang="en-US" sz="800" kern="100" baseline="30000" dirty="0">
                <a:latin typeface="Aptos" panose="020B0004020202020204" pitchFamily="34" charset="0"/>
                <a:cs typeface="Times New Roman" panose="02020603050405020304" pitchFamily="18" charset="0"/>
              </a:rPr>
              <a:t>25</a:t>
            </a:r>
            <a:endParaRPr lang="en-US" sz="800" dirty="0"/>
          </a:p>
          <a:p>
            <a:pPr lvl="1"/>
            <a:r>
              <a:rPr lang="en-US" sz="800" dirty="0"/>
              <a:t>Most individuals are using cannabis for </a:t>
            </a:r>
            <a:r>
              <a:rPr lang="en-US" sz="800" b="1" i="1" dirty="0"/>
              <a:t>non-medical purposes to get pleasure or satisfaction (42.2% in 2022).</a:t>
            </a:r>
            <a:r>
              <a:rPr lang="en-US" sz="800" b="1" i="1" kern="100" baseline="30000" dirty="0">
                <a:latin typeface="Aptos" panose="020B0004020202020204" pitchFamily="34" charset="0"/>
                <a:cs typeface="Times New Roman" panose="02020603050405020304" pitchFamily="18" charset="0"/>
              </a:rPr>
              <a:t>26</a:t>
            </a:r>
            <a:endParaRPr lang="en-US" sz="800" dirty="0"/>
          </a:p>
          <a:p>
            <a:pPr lvl="1"/>
            <a:r>
              <a:rPr lang="en-US" sz="800" b="1" i="1" dirty="0"/>
              <a:t>Males were more likely to use cannabis than females </a:t>
            </a:r>
            <a:r>
              <a:rPr lang="en-US" sz="800" dirty="0"/>
              <a:t>(16.5% versus 13.0%) and </a:t>
            </a:r>
            <a:r>
              <a:rPr lang="en-US" sz="800" b="1" i="1" dirty="0"/>
              <a:t>smoke cigarettes </a:t>
            </a:r>
            <a:r>
              <a:rPr lang="en-US" sz="800" dirty="0"/>
              <a:t>(17.9% versus 8.8%).</a:t>
            </a:r>
            <a:r>
              <a:rPr lang="en-US" sz="800" kern="100" baseline="30000" dirty="0">
                <a:latin typeface="Aptos" panose="020B0004020202020204" pitchFamily="34" charset="0"/>
                <a:cs typeface="Times New Roman" panose="02020603050405020304" pitchFamily="18" charset="0"/>
              </a:rPr>
              <a:t>26</a:t>
            </a:r>
            <a:endParaRPr lang="en-US" sz="800" dirty="0"/>
          </a:p>
          <a:p>
            <a:pPr lvl="1"/>
            <a:r>
              <a:rPr lang="en-US" sz="800" dirty="0"/>
              <a:t>25-44 age group </a:t>
            </a:r>
            <a:r>
              <a:rPr lang="en-US" sz="800" b="1" i="1" dirty="0"/>
              <a:t>most common </a:t>
            </a:r>
            <a:r>
              <a:rPr lang="en-US" sz="800" dirty="0"/>
              <a:t>for past 30-day marijuana usage </a:t>
            </a:r>
            <a:r>
              <a:rPr lang="en-US" sz="800" b="1" i="1" dirty="0"/>
              <a:t>(23%) </a:t>
            </a:r>
            <a:r>
              <a:rPr lang="en-US" sz="800" kern="100" baseline="30000" dirty="0">
                <a:latin typeface="Aptos" panose="020B0004020202020204" pitchFamily="34" charset="0"/>
                <a:ea typeface="Aptos" panose="020B0004020202020204" pitchFamily="34" charset="0"/>
                <a:cs typeface="Times New Roman" panose="02020603050405020304" pitchFamily="18" charset="0"/>
              </a:rPr>
              <a:t>26</a:t>
            </a:r>
            <a:endParaRPr lang="en-US" sz="800" dirty="0"/>
          </a:p>
          <a:p>
            <a:pPr lvl="1"/>
            <a:r>
              <a:rPr lang="en-US" sz="800" dirty="0"/>
              <a:t>45-64 age group </a:t>
            </a:r>
            <a:r>
              <a:rPr lang="en-US" sz="800" b="1" i="1" dirty="0"/>
              <a:t>most common </a:t>
            </a:r>
            <a:r>
              <a:rPr lang="en-US" sz="800" dirty="0"/>
              <a:t>for cigarette smoking </a:t>
            </a:r>
            <a:r>
              <a:rPr lang="en-US" sz="800" b="1" i="1" dirty="0"/>
              <a:t>(20.9% (10.8%-36.6%) </a:t>
            </a:r>
            <a:r>
              <a:rPr lang="en-US" sz="800" kern="100" baseline="30000" dirty="0">
                <a:latin typeface="Aptos" panose="020B0004020202020204" pitchFamily="34" charset="0"/>
                <a:cs typeface="Times New Roman" panose="02020603050405020304" pitchFamily="18" charset="0"/>
              </a:rPr>
              <a:t>26</a:t>
            </a:r>
            <a:endParaRPr lang="en-US" sz="800" dirty="0"/>
          </a:p>
          <a:p>
            <a:pPr lvl="1"/>
            <a:r>
              <a:rPr lang="en-US" sz="800" dirty="0"/>
              <a:t>Non-Hispanic American Indian/Alaskan Natives </a:t>
            </a:r>
            <a:r>
              <a:rPr lang="en-US" sz="800" b="1" i="1" dirty="0"/>
              <a:t>are using marijuana more (past 30-day usage)(25.6%)</a:t>
            </a:r>
            <a:r>
              <a:rPr lang="en-US" sz="800" dirty="0"/>
              <a:t>.</a:t>
            </a:r>
            <a:r>
              <a:rPr lang="en-US" sz="800" kern="100" baseline="30000" dirty="0">
                <a:latin typeface="Aptos" panose="020B0004020202020204" pitchFamily="34" charset="0"/>
                <a:ea typeface="Aptos" panose="020B0004020202020204" pitchFamily="34" charset="0"/>
                <a:cs typeface="Times New Roman" panose="02020603050405020304" pitchFamily="18" charset="0"/>
              </a:rPr>
              <a:t>26</a:t>
            </a:r>
            <a:endParaRPr lang="en-US" sz="800" dirty="0"/>
          </a:p>
          <a:p>
            <a:pPr lvl="1"/>
            <a:r>
              <a:rPr lang="en-US" sz="800" dirty="0"/>
              <a:t>Those with </a:t>
            </a:r>
            <a:r>
              <a:rPr lang="en-US" sz="800" b="1" i="1" dirty="0"/>
              <a:t>less than high school education and who make &lt;$25,000 per year are using cannabis more (past 30-day usage) (16.2%).</a:t>
            </a:r>
            <a:r>
              <a:rPr lang="en-US" sz="800" kern="100" baseline="30000" dirty="0">
                <a:latin typeface="Aptos" panose="020B0004020202020204" pitchFamily="34" charset="0"/>
                <a:ea typeface="Aptos" panose="020B0004020202020204" pitchFamily="34" charset="0"/>
                <a:cs typeface="Times New Roman" panose="02020603050405020304" pitchFamily="18" charset="0"/>
              </a:rPr>
              <a:t>26</a:t>
            </a:r>
            <a:endParaRPr lang="en-US" sz="800" dirty="0"/>
          </a:p>
          <a:p>
            <a:pPr lvl="1"/>
            <a:r>
              <a:rPr lang="en-US" sz="800" dirty="0"/>
              <a:t>More common to see </a:t>
            </a:r>
            <a:r>
              <a:rPr lang="en-US" sz="800" b="1" i="1" dirty="0"/>
              <a:t>marijuana use among those disabled (21.1%) and LGBT+ (32.7%)</a:t>
            </a:r>
            <a:r>
              <a:rPr lang="en-US" sz="800" dirty="0"/>
              <a:t>.</a:t>
            </a:r>
            <a:r>
              <a:rPr lang="en-US" sz="800" kern="100" baseline="30000" dirty="0">
                <a:latin typeface="Aptos" panose="020B0004020202020204" pitchFamily="34" charset="0"/>
                <a:ea typeface="Aptos" panose="020B0004020202020204" pitchFamily="34" charset="0"/>
                <a:cs typeface="Times New Roman" panose="02020603050405020304" pitchFamily="18" charset="0"/>
              </a:rPr>
              <a:t>26</a:t>
            </a:r>
          </a:p>
          <a:p>
            <a:pPr lvl="1"/>
            <a:r>
              <a:rPr lang="en-US" sz="800" dirty="0"/>
              <a:t>Cannabis users are </a:t>
            </a:r>
            <a:r>
              <a:rPr lang="en-US" sz="800" b="1" i="1" dirty="0"/>
              <a:t>more  likely to have poor mental health status </a:t>
            </a:r>
            <a:r>
              <a:rPr lang="en-US" sz="800" dirty="0"/>
              <a:t>(32.2%).</a:t>
            </a:r>
            <a:r>
              <a:rPr lang="en-US" sz="800" kern="100" baseline="30000" dirty="0">
                <a:latin typeface="Aptos" panose="020B0004020202020204" pitchFamily="34" charset="0"/>
                <a:cs typeface="Times New Roman" panose="02020603050405020304" pitchFamily="18" charset="0"/>
              </a:rPr>
              <a:t>26</a:t>
            </a:r>
            <a:endParaRPr lang="en-US" sz="800" dirty="0"/>
          </a:p>
          <a:p>
            <a:pPr lvl="2"/>
            <a:r>
              <a:rPr lang="en-US" sz="800" dirty="0"/>
              <a:t>Those with </a:t>
            </a:r>
            <a:r>
              <a:rPr lang="en-US" sz="800" b="1" i="1" dirty="0"/>
              <a:t>good mental health using it nonmedical (55.4%) and those with bad mental health using medical (40.6%)</a:t>
            </a:r>
            <a:r>
              <a:rPr lang="en-US" sz="800" dirty="0"/>
              <a:t>.</a:t>
            </a:r>
            <a:r>
              <a:rPr lang="en-US" sz="800" kern="100" baseline="30000" dirty="0">
                <a:latin typeface="Aptos" panose="020B0004020202020204" pitchFamily="34" charset="0"/>
                <a:ea typeface="Aptos" panose="020B0004020202020204" pitchFamily="34" charset="0"/>
                <a:cs typeface="Times New Roman" panose="02020603050405020304" pitchFamily="18" charset="0"/>
              </a:rPr>
              <a:t>26</a:t>
            </a:r>
            <a:endParaRPr lang="en-US" sz="800" dirty="0"/>
          </a:p>
          <a:p>
            <a:pPr lvl="2"/>
            <a:r>
              <a:rPr lang="en-US" sz="800" dirty="0"/>
              <a:t>Most with </a:t>
            </a:r>
            <a:r>
              <a:rPr lang="en-US" sz="800" b="1" i="1" dirty="0"/>
              <a:t>poor mental health were more likely to smoke it (62.7%)</a:t>
            </a:r>
            <a:r>
              <a:rPr lang="en-US" sz="800" dirty="0"/>
              <a:t>.</a:t>
            </a:r>
            <a:r>
              <a:rPr lang="en-US" sz="800" kern="100" baseline="30000" dirty="0">
                <a:latin typeface="Aptos" panose="020B0004020202020204" pitchFamily="34" charset="0"/>
                <a:ea typeface="Aptos" panose="020B0004020202020204" pitchFamily="34" charset="0"/>
                <a:cs typeface="Times New Roman" panose="02020603050405020304" pitchFamily="18" charset="0"/>
              </a:rPr>
              <a:t>26</a:t>
            </a:r>
            <a:endParaRPr lang="en-US" sz="800" dirty="0"/>
          </a:p>
          <a:p>
            <a:pPr lvl="2"/>
            <a:r>
              <a:rPr lang="en-US" sz="800" dirty="0"/>
              <a:t>Marijana use in the past 30 days for MN adults was </a:t>
            </a:r>
            <a:r>
              <a:rPr lang="en-US" sz="800" b="1" i="1" dirty="0"/>
              <a:t>associated with 2-2.5 times higher risk of poor mental health outcomes.</a:t>
            </a:r>
            <a:r>
              <a:rPr lang="en-US" sz="800" b="1" i="1" kern="100" baseline="30000" dirty="0">
                <a:latin typeface="Aptos" panose="020B0004020202020204" pitchFamily="34" charset="0"/>
                <a:ea typeface="Aptos" panose="020B0004020202020204" pitchFamily="34" charset="0"/>
                <a:cs typeface="Times New Roman" panose="02020603050405020304" pitchFamily="18" charset="0"/>
              </a:rPr>
              <a:t>26</a:t>
            </a:r>
            <a:endParaRPr lang="en-US" sz="800" kern="100" baseline="30000" dirty="0">
              <a:latin typeface="Aptos" panose="020B0004020202020204" pitchFamily="34" charset="0"/>
              <a:ea typeface="Aptos" panose="020B0004020202020204" pitchFamily="34" charset="0"/>
              <a:cs typeface="Times New Roman" panose="02020603050405020304" pitchFamily="18" charset="0"/>
            </a:endParaRPr>
          </a:p>
          <a:p>
            <a:pPr lvl="1"/>
            <a:r>
              <a:rPr lang="en-US" sz="800" b="1" i="1" dirty="0"/>
              <a:t>In 2024, there were 7,459 drug arrests in Minnesota. </a:t>
            </a:r>
            <a:r>
              <a:rPr lang="en-US" sz="800" dirty="0"/>
              <a:t>Most were possessing/concealing crimes, male, white, and due to amphetamines/methamphetamines and marijuana.</a:t>
            </a:r>
            <a:r>
              <a:rPr lang="en-US" sz="800" i="1" kern="100" baseline="30000" dirty="0">
                <a:latin typeface="Aptos" panose="020B0004020202020204" pitchFamily="34" charset="0"/>
                <a:ea typeface="Aptos" panose="020B0004020202020204" pitchFamily="34" charset="0"/>
                <a:cs typeface="Times New Roman" panose="02020603050405020304" pitchFamily="18" charset="0"/>
              </a:rPr>
              <a:t>22</a:t>
            </a:r>
            <a:endParaRPr lang="en-US" sz="800" dirty="0"/>
          </a:p>
          <a:p>
            <a:pPr lvl="1"/>
            <a:r>
              <a:rPr lang="en-US" sz="800" dirty="0"/>
              <a:t>Overdose deaths continue to increase from 2019-2023 (421-1011) for opioids. Nonfatal overdoses have continued to increases for all opioids including heroin (2,821 to 4,105) from 2019-2023. Fentanyl and other drug contaminants continue to be a public health priority. </a:t>
            </a:r>
            <a:r>
              <a:rPr lang="en-US" sz="800" i="1" kern="100" baseline="30000" dirty="0">
                <a:latin typeface="Aptos" panose="020B0004020202020204" pitchFamily="34" charset="0"/>
                <a:ea typeface="Aptos" panose="020B0004020202020204" pitchFamily="34" charset="0"/>
                <a:cs typeface="Times New Roman" panose="02020603050405020304" pitchFamily="18" charset="0"/>
              </a:rPr>
              <a:t>27</a:t>
            </a:r>
            <a:endParaRPr lang="en-US" sz="800" dirty="0"/>
          </a:p>
          <a:p>
            <a:pPr marL="0" lvl="1" indent="0" algn="ctr">
              <a:buNone/>
            </a:pPr>
            <a:r>
              <a:rPr lang="en-US" sz="800" i="1" dirty="0"/>
              <a:t>*Caution: Some of this data was collected prior to the legalization of marijuana in MN*</a:t>
            </a:r>
            <a:endParaRPr lang="en-US" sz="800" dirty="0"/>
          </a:p>
          <a:p>
            <a:endParaRPr lang="en-US" sz="700" dirty="0"/>
          </a:p>
          <a:p>
            <a:pPr marL="0" indent="0">
              <a:buNone/>
            </a:pPr>
            <a:endParaRPr lang="en-US" dirty="0"/>
          </a:p>
        </p:txBody>
      </p:sp>
      <p:sp>
        <p:nvSpPr>
          <p:cNvPr id="7" name="TextBox 6">
            <a:extLst>
              <a:ext uri="{FF2B5EF4-FFF2-40B4-BE49-F238E27FC236}">
                <a16:creationId xmlns:a16="http://schemas.microsoft.com/office/drawing/2014/main" id="{1D792F18-A83C-A54E-C58E-D66C3ED5B170}"/>
              </a:ext>
            </a:extLst>
          </p:cNvPr>
          <p:cNvSpPr txBox="1"/>
          <p:nvPr/>
        </p:nvSpPr>
        <p:spPr>
          <a:xfrm>
            <a:off x="5093969" y="6529113"/>
            <a:ext cx="524865" cy="276999"/>
          </a:xfrm>
          <a:prstGeom prst="rect">
            <a:avLst/>
          </a:prstGeom>
          <a:noFill/>
        </p:spPr>
        <p:txBody>
          <a:bodyPr wrap="square" rtlCol="0">
            <a:spAutoFit/>
          </a:bodyPr>
          <a:lstStyle/>
          <a:p>
            <a:r>
              <a:rPr lang="en-US" sz="1200" b="1" dirty="0"/>
              <a:t>4</a:t>
            </a:r>
          </a:p>
        </p:txBody>
      </p:sp>
      <p:sp>
        <p:nvSpPr>
          <p:cNvPr id="5" name="TextBox 4">
            <a:extLst>
              <a:ext uri="{FF2B5EF4-FFF2-40B4-BE49-F238E27FC236}">
                <a16:creationId xmlns:a16="http://schemas.microsoft.com/office/drawing/2014/main" id="{5B5FDEF8-EB0C-8BF7-86D1-25B152132C30}"/>
              </a:ext>
            </a:extLst>
          </p:cNvPr>
          <p:cNvSpPr txBox="1"/>
          <p:nvPr/>
        </p:nvSpPr>
        <p:spPr>
          <a:xfrm>
            <a:off x="3560208" y="1255014"/>
            <a:ext cx="1533761" cy="276999"/>
          </a:xfrm>
          <a:prstGeom prst="rect">
            <a:avLst/>
          </a:prstGeom>
          <a:noFill/>
        </p:spPr>
        <p:txBody>
          <a:bodyPr wrap="square" rtlCol="0">
            <a:spAutoFit/>
          </a:bodyPr>
          <a:lstStyle/>
          <a:p>
            <a:pPr algn="ctr"/>
            <a:r>
              <a:rPr lang="en-US" sz="400" b="1" i="1" dirty="0">
                <a:solidFill>
                  <a:schemeClr val="accent1"/>
                </a:solidFill>
              </a:rPr>
              <a:t>Created by Miranda Griechen, BA, MPH, Public Health Educator, Pennington &amp; Red Lake County Public Health &amp; Home Care </a:t>
            </a:r>
          </a:p>
        </p:txBody>
      </p:sp>
      <p:pic>
        <p:nvPicPr>
          <p:cNvPr id="8" name="Picture 7">
            <a:extLst>
              <a:ext uri="{FF2B5EF4-FFF2-40B4-BE49-F238E27FC236}">
                <a16:creationId xmlns:a16="http://schemas.microsoft.com/office/drawing/2014/main" id="{F015BBF6-D28C-215C-B1A5-5D510A1F1FC7}"/>
              </a:ext>
            </a:extLst>
          </p:cNvPr>
          <p:cNvPicPr>
            <a:picLocks noChangeAspect="1"/>
          </p:cNvPicPr>
          <p:nvPr/>
        </p:nvPicPr>
        <p:blipFill>
          <a:blip r:embed="rId5"/>
          <a:stretch>
            <a:fillRect/>
          </a:stretch>
        </p:blipFill>
        <p:spPr>
          <a:xfrm>
            <a:off x="104469" y="4791075"/>
            <a:ext cx="2571750" cy="1809862"/>
          </a:xfrm>
          <a:prstGeom prst="rect">
            <a:avLst/>
          </a:prstGeom>
        </p:spPr>
      </p:pic>
      <p:sp>
        <p:nvSpPr>
          <p:cNvPr id="9" name="TextBox 8">
            <a:extLst>
              <a:ext uri="{FF2B5EF4-FFF2-40B4-BE49-F238E27FC236}">
                <a16:creationId xmlns:a16="http://schemas.microsoft.com/office/drawing/2014/main" id="{AADC5578-F35B-09B5-878E-47A1BB53AFFE}"/>
              </a:ext>
            </a:extLst>
          </p:cNvPr>
          <p:cNvSpPr txBox="1"/>
          <p:nvPr/>
        </p:nvSpPr>
        <p:spPr>
          <a:xfrm>
            <a:off x="375578" y="6559890"/>
            <a:ext cx="1533761" cy="215444"/>
          </a:xfrm>
          <a:prstGeom prst="rect">
            <a:avLst/>
          </a:prstGeom>
          <a:noFill/>
        </p:spPr>
        <p:txBody>
          <a:bodyPr wrap="square" rtlCol="0">
            <a:spAutoFit/>
          </a:bodyPr>
          <a:lstStyle/>
          <a:p>
            <a:pPr algn="ctr"/>
            <a:r>
              <a:rPr lang="en-US" sz="400" b="1" i="1" dirty="0">
                <a:solidFill>
                  <a:schemeClr val="accent1"/>
                </a:solidFill>
              </a:rPr>
              <a:t>Graph created by Patrick Olson, Healthy QUIN Counties and Northwest 8 Data Analyst</a:t>
            </a:r>
          </a:p>
        </p:txBody>
      </p:sp>
      <p:pic>
        <p:nvPicPr>
          <p:cNvPr id="11" name="Picture 10">
            <a:extLst>
              <a:ext uri="{FF2B5EF4-FFF2-40B4-BE49-F238E27FC236}">
                <a16:creationId xmlns:a16="http://schemas.microsoft.com/office/drawing/2014/main" id="{35457D43-41CD-CBAD-835D-9824B3A5440A}"/>
              </a:ext>
            </a:extLst>
          </p:cNvPr>
          <p:cNvPicPr>
            <a:picLocks noChangeAspect="1"/>
          </p:cNvPicPr>
          <p:nvPr/>
        </p:nvPicPr>
        <p:blipFill>
          <a:blip r:embed="rId6"/>
          <a:stretch>
            <a:fillRect/>
          </a:stretch>
        </p:blipFill>
        <p:spPr>
          <a:xfrm>
            <a:off x="2676220" y="4871182"/>
            <a:ext cx="2705712" cy="1563676"/>
          </a:xfrm>
          <a:prstGeom prst="rect">
            <a:avLst/>
          </a:prstGeom>
        </p:spPr>
      </p:pic>
      <p:sp>
        <p:nvSpPr>
          <p:cNvPr id="12" name="TextBox 11">
            <a:extLst>
              <a:ext uri="{FF2B5EF4-FFF2-40B4-BE49-F238E27FC236}">
                <a16:creationId xmlns:a16="http://schemas.microsoft.com/office/drawing/2014/main" id="{4A04DD4A-C768-89E6-BE3E-59C54A0AA7A9}"/>
              </a:ext>
            </a:extLst>
          </p:cNvPr>
          <p:cNvSpPr txBox="1"/>
          <p:nvPr/>
        </p:nvSpPr>
        <p:spPr>
          <a:xfrm>
            <a:off x="3253056" y="6390613"/>
            <a:ext cx="1533761" cy="338554"/>
          </a:xfrm>
          <a:prstGeom prst="rect">
            <a:avLst/>
          </a:prstGeom>
          <a:noFill/>
        </p:spPr>
        <p:txBody>
          <a:bodyPr wrap="square" rtlCol="0">
            <a:spAutoFit/>
          </a:bodyPr>
          <a:lstStyle/>
          <a:p>
            <a:pPr algn="ctr"/>
            <a:r>
              <a:rPr lang="en-US" sz="400" b="1" i="1" dirty="0">
                <a:solidFill>
                  <a:schemeClr val="accent1"/>
                </a:solidFill>
              </a:rPr>
              <a:t>Graph created by Minnesota Drug Overdose and Susbtance Use Surveillance Activity Data (MNDOSA), Division of Injury Prevention and Mental Health, Minnesota Department of Health, 2020-2025.  </a:t>
            </a:r>
          </a:p>
        </p:txBody>
      </p:sp>
    </p:spTree>
    <p:extLst>
      <p:ext uri="{BB962C8B-B14F-4D97-AF65-F5344CB8AC3E}">
        <p14:creationId xmlns:p14="http://schemas.microsoft.com/office/powerpoint/2010/main" val="33786684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F0DE74-5218-0C8F-24F7-E59A7B1FBBE5}"/>
            </a:ext>
          </a:extLst>
        </p:cNvPr>
        <p:cNvGrpSpPr/>
        <p:nvPr/>
      </p:nvGrpSpPr>
      <p:grpSpPr>
        <a:xfrm>
          <a:off x="0" y="0"/>
          <a:ext cx="0" cy="0"/>
          <a:chOff x="0" y="0"/>
          <a:chExt cx="0" cy="0"/>
        </a:xfrm>
      </p:grpSpPr>
      <p:pic>
        <p:nvPicPr>
          <p:cNvPr id="4" name="Picture 3" descr="A field of dry grass&#10;&#10;AI-generated content may be incorrect.">
            <a:extLst>
              <a:ext uri="{FF2B5EF4-FFF2-40B4-BE49-F238E27FC236}">
                <a16:creationId xmlns:a16="http://schemas.microsoft.com/office/drawing/2014/main" id="{31CB696B-051C-724E-CF0B-C50E9D0F0A48}"/>
              </a:ext>
            </a:extLst>
          </p:cNvPr>
          <p:cNvPicPr>
            <a:picLocks noChangeAspect="1"/>
          </p:cNvPicPr>
          <p:nvPr/>
        </p:nvPicPr>
        <p:blipFill>
          <a:blip r:embed="rId2">
            <a:alphaModFix amt="50000"/>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0" y="-1"/>
            <a:ext cx="5486400" cy="749301"/>
          </a:xfrm>
          <a:prstGeom prst="rect">
            <a:avLst/>
          </a:prstGeom>
        </p:spPr>
      </p:pic>
      <p:sp>
        <p:nvSpPr>
          <p:cNvPr id="2" name="Title 1">
            <a:extLst>
              <a:ext uri="{FF2B5EF4-FFF2-40B4-BE49-F238E27FC236}">
                <a16:creationId xmlns:a16="http://schemas.microsoft.com/office/drawing/2014/main" id="{F9B7C6C2-C783-51D4-1E69-B9BDD9F07F68}"/>
              </a:ext>
            </a:extLst>
          </p:cNvPr>
          <p:cNvSpPr>
            <a:spLocks noGrp="1"/>
          </p:cNvSpPr>
          <p:nvPr>
            <p:ph type="title"/>
          </p:nvPr>
        </p:nvSpPr>
        <p:spPr>
          <a:xfrm>
            <a:off x="672493" y="283839"/>
            <a:ext cx="4087234" cy="842805"/>
          </a:xfrm>
        </p:spPr>
        <p:txBody>
          <a:bodyPr>
            <a:normAutofit fontScale="90000"/>
          </a:bodyPr>
          <a:lstStyle/>
          <a:p>
            <a:pPr algn="ctr"/>
            <a:r>
              <a:rPr lang="en-US" sz="2200" dirty="0">
                <a:latin typeface="Arial" panose="020B0604020202020204" pitchFamily="34" charset="0"/>
                <a:cs typeface="Arial" panose="020B0604020202020204" pitchFamily="34" charset="0"/>
              </a:rPr>
              <a:t>CSUP Needs Assessment</a:t>
            </a:r>
            <a:br>
              <a:rPr lang="en-US" sz="2700" dirty="0">
                <a:latin typeface="Arial" panose="020B0604020202020204" pitchFamily="34" charset="0"/>
                <a:cs typeface="Arial" panose="020B0604020202020204" pitchFamily="34" charset="0"/>
              </a:rPr>
            </a:br>
            <a:r>
              <a:rPr lang="en-US" sz="1200" dirty="0">
                <a:latin typeface="Arial" panose="020B0604020202020204" pitchFamily="34" charset="0"/>
                <a:cs typeface="Arial" panose="020B0604020202020204" pitchFamily="34" charset="0"/>
              </a:rPr>
              <a:t>Demographics of QUIN Counties and CHB </a:t>
            </a:r>
            <a:br>
              <a:rPr lang="en-US" sz="2800" dirty="0">
                <a:latin typeface="Arial" panose="020B0604020202020204" pitchFamily="34" charset="0"/>
                <a:cs typeface="Arial" panose="020B0604020202020204" pitchFamily="34" charset="0"/>
              </a:rPr>
            </a:br>
            <a:br>
              <a:rPr lang="en-US" dirty="0">
                <a:solidFill>
                  <a:schemeClr val="bg1"/>
                </a:solidFill>
              </a:rPr>
            </a:br>
            <a:endParaRPr lang="en-US" dirty="0">
              <a:solidFill>
                <a:schemeClr val="bg1"/>
              </a:solidFill>
            </a:endParaRPr>
          </a:p>
        </p:txBody>
      </p:sp>
      <p:sp>
        <p:nvSpPr>
          <p:cNvPr id="3" name="Content Placeholder 2">
            <a:extLst>
              <a:ext uri="{FF2B5EF4-FFF2-40B4-BE49-F238E27FC236}">
                <a16:creationId xmlns:a16="http://schemas.microsoft.com/office/drawing/2014/main" id="{E94D760E-B33A-30DF-4967-3EBF8383A524}"/>
              </a:ext>
            </a:extLst>
          </p:cNvPr>
          <p:cNvSpPr>
            <a:spLocks noGrp="1"/>
          </p:cNvSpPr>
          <p:nvPr>
            <p:ph idx="1"/>
          </p:nvPr>
        </p:nvSpPr>
        <p:spPr>
          <a:xfrm>
            <a:off x="37002" y="749300"/>
            <a:ext cx="1852129" cy="2261823"/>
          </a:xfrm>
        </p:spPr>
        <p:txBody>
          <a:bodyPr>
            <a:noAutofit/>
          </a:bodyPr>
          <a:lstStyle/>
          <a:p>
            <a:pPr marL="0" indent="0">
              <a:buNone/>
            </a:pPr>
            <a:r>
              <a:rPr lang="en-US" sz="700" b="1" dirty="0"/>
              <a:t>Pennington</a:t>
            </a:r>
            <a:r>
              <a:rPr lang="en-US" sz="800" b="1" i="1" kern="100" baseline="30000" dirty="0">
                <a:latin typeface="Aptos" panose="020B0004020202020204" pitchFamily="34" charset="0"/>
                <a:ea typeface="Aptos" panose="020B0004020202020204" pitchFamily="34" charset="0"/>
                <a:cs typeface="Times New Roman" panose="02020603050405020304" pitchFamily="18" charset="0"/>
              </a:rPr>
              <a:t>28</a:t>
            </a:r>
            <a:endParaRPr lang="en-US" sz="700" dirty="0"/>
          </a:p>
          <a:p>
            <a:r>
              <a:rPr lang="en-US" sz="700" dirty="0"/>
              <a:t>Below 18 Years of Age: 22.2%</a:t>
            </a:r>
          </a:p>
          <a:p>
            <a:r>
              <a:rPr lang="en-US" sz="700" dirty="0"/>
              <a:t>65 and older: 20.0%</a:t>
            </a:r>
          </a:p>
          <a:p>
            <a:r>
              <a:rPr lang="en-US" sz="700" dirty="0"/>
              <a:t>Female: 49.7%</a:t>
            </a:r>
          </a:p>
          <a:p>
            <a:r>
              <a:rPr lang="en-US" sz="700" dirty="0"/>
              <a:t>AIAN: 2.2%</a:t>
            </a:r>
          </a:p>
          <a:p>
            <a:r>
              <a:rPr lang="en-US" sz="700" dirty="0"/>
              <a:t>Asian: 1.3%</a:t>
            </a:r>
          </a:p>
          <a:p>
            <a:r>
              <a:rPr lang="en-US" sz="700" dirty="0"/>
              <a:t>Hispanic: 4.9%</a:t>
            </a:r>
          </a:p>
          <a:p>
            <a:r>
              <a:rPr lang="en-US" sz="700" dirty="0"/>
              <a:t>Native Hawaiian or Other Pacific Islander: 0.0% </a:t>
            </a:r>
          </a:p>
          <a:p>
            <a:r>
              <a:rPr lang="en-US" sz="700" dirty="0"/>
              <a:t>Non-Hispanic Black: 1.0%</a:t>
            </a:r>
          </a:p>
          <a:p>
            <a:r>
              <a:rPr lang="en-US" sz="700" dirty="0"/>
              <a:t>Non-Hispanic White: 88.9%</a:t>
            </a:r>
          </a:p>
          <a:p>
            <a:r>
              <a:rPr lang="en-US" sz="700" dirty="0"/>
              <a:t>Disability: Functional Limitations: 26.0% </a:t>
            </a:r>
          </a:p>
          <a:p>
            <a:r>
              <a:rPr lang="en-US" sz="700" dirty="0"/>
              <a:t>Not Proficient in English: 1%</a:t>
            </a:r>
          </a:p>
          <a:p>
            <a:r>
              <a:rPr lang="en-US" sz="700" dirty="0"/>
              <a:t>Children in Single Parent Households: 13% </a:t>
            </a:r>
          </a:p>
          <a:p>
            <a:r>
              <a:rPr lang="en-US" sz="700" dirty="0"/>
              <a:t>Rural: 36.4%</a:t>
            </a:r>
          </a:p>
          <a:p>
            <a:r>
              <a:rPr lang="en-US" sz="700" dirty="0"/>
              <a:t>Population 13,741</a:t>
            </a:r>
          </a:p>
        </p:txBody>
      </p:sp>
      <p:sp>
        <p:nvSpPr>
          <p:cNvPr id="7" name="TextBox 6">
            <a:extLst>
              <a:ext uri="{FF2B5EF4-FFF2-40B4-BE49-F238E27FC236}">
                <a16:creationId xmlns:a16="http://schemas.microsoft.com/office/drawing/2014/main" id="{CF6446C4-D194-19B9-E6E0-240DC252DC04}"/>
              </a:ext>
            </a:extLst>
          </p:cNvPr>
          <p:cNvSpPr txBox="1"/>
          <p:nvPr/>
        </p:nvSpPr>
        <p:spPr>
          <a:xfrm>
            <a:off x="5093969" y="6529113"/>
            <a:ext cx="524865" cy="276999"/>
          </a:xfrm>
          <a:prstGeom prst="rect">
            <a:avLst/>
          </a:prstGeom>
          <a:noFill/>
        </p:spPr>
        <p:txBody>
          <a:bodyPr wrap="square" rtlCol="0">
            <a:spAutoFit/>
          </a:bodyPr>
          <a:lstStyle/>
          <a:p>
            <a:r>
              <a:rPr lang="en-US" sz="1200" b="1" dirty="0"/>
              <a:t>5</a:t>
            </a:r>
          </a:p>
        </p:txBody>
      </p:sp>
      <p:pic>
        <p:nvPicPr>
          <p:cNvPr id="6" name="Picture 5">
            <a:extLst>
              <a:ext uri="{FF2B5EF4-FFF2-40B4-BE49-F238E27FC236}">
                <a16:creationId xmlns:a16="http://schemas.microsoft.com/office/drawing/2014/main" id="{0196C6AA-586E-147F-825F-21C89EA58DA6}"/>
              </a:ext>
            </a:extLst>
          </p:cNvPr>
          <p:cNvPicPr>
            <a:picLocks noChangeAspect="1"/>
          </p:cNvPicPr>
          <p:nvPr/>
        </p:nvPicPr>
        <p:blipFill>
          <a:blip r:embed="rId4"/>
          <a:stretch>
            <a:fillRect/>
          </a:stretch>
        </p:blipFill>
        <p:spPr>
          <a:xfrm>
            <a:off x="149434" y="83251"/>
            <a:ext cx="736391" cy="619345"/>
          </a:xfrm>
          <a:prstGeom prst="rect">
            <a:avLst/>
          </a:prstGeom>
        </p:spPr>
      </p:pic>
      <p:pic>
        <p:nvPicPr>
          <p:cNvPr id="8" name="Picture 7">
            <a:extLst>
              <a:ext uri="{FF2B5EF4-FFF2-40B4-BE49-F238E27FC236}">
                <a16:creationId xmlns:a16="http://schemas.microsoft.com/office/drawing/2014/main" id="{EDFE9215-3664-C0F8-B27D-7A65C12BA478}"/>
              </a:ext>
            </a:extLst>
          </p:cNvPr>
          <p:cNvPicPr>
            <a:picLocks noChangeAspect="1"/>
          </p:cNvPicPr>
          <p:nvPr/>
        </p:nvPicPr>
        <p:blipFill>
          <a:blip r:embed="rId4"/>
          <a:stretch>
            <a:fillRect/>
          </a:stretch>
        </p:blipFill>
        <p:spPr>
          <a:xfrm>
            <a:off x="4620010" y="56987"/>
            <a:ext cx="736391" cy="619345"/>
          </a:xfrm>
          <a:prstGeom prst="rect">
            <a:avLst/>
          </a:prstGeom>
        </p:spPr>
      </p:pic>
      <p:sp>
        <p:nvSpPr>
          <p:cNvPr id="5" name="Content Placeholder 2">
            <a:extLst>
              <a:ext uri="{FF2B5EF4-FFF2-40B4-BE49-F238E27FC236}">
                <a16:creationId xmlns:a16="http://schemas.microsoft.com/office/drawing/2014/main" id="{1D244FA2-12E6-9093-9589-41372F5A5EC7}"/>
              </a:ext>
            </a:extLst>
          </p:cNvPr>
          <p:cNvSpPr txBox="1">
            <a:spLocks/>
          </p:cNvSpPr>
          <p:nvPr/>
        </p:nvSpPr>
        <p:spPr>
          <a:xfrm>
            <a:off x="1880485" y="769055"/>
            <a:ext cx="1947007" cy="2082848"/>
          </a:xfrm>
          <a:prstGeom prst="rect">
            <a:avLst/>
          </a:prstGeom>
        </p:spPr>
        <p:txBody>
          <a:bodyPr vert="horz" lIns="91440" tIns="45720" rIns="91440" bIns="45720" rtlCol="0">
            <a:noAutofit/>
          </a:bodyPr>
          <a:lstStyle>
            <a:lvl1pPr marL="137160" indent="-137160" algn="l" defTabSz="548640" rtl="0" eaLnBrk="1" latinLnBrk="0" hangingPunct="1">
              <a:lnSpc>
                <a:spcPct val="90000"/>
              </a:lnSpc>
              <a:spcBef>
                <a:spcPts val="600"/>
              </a:spcBef>
              <a:buFont typeface="Arial" panose="020B0604020202020204" pitchFamily="34" charset="0"/>
              <a:buChar char="•"/>
              <a:defRPr sz="1680" kern="1200">
                <a:solidFill>
                  <a:schemeClr val="tx1"/>
                </a:solidFill>
                <a:latin typeface="+mn-lt"/>
                <a:ea typeface="+mn-ea"/>
                <a:cs typeface="+mn-cs"/>
              </a:defRPr>
            </a:lvl1pPr>
            <a:lvl2pPr marL="411480" indent="-137160" algn="l" defTabSz="548640" rtl="0" eaLnBrk="1" latinLnBrk="0" hangingPunct="1">
              <a:lnSpc>
                <a:spcPct val="90000"/>
              </a:lnSpc>
              <a:spcBef>
                <a:spcPts val="300"/>
              </a:spcBef>
              <a:buFont typeface="Arial" panose="020B0604020202020204" pitchFamily="34" charset="0"/>
              <a:buChar char="•"/>
              <a:defRPr sz="1440" kern="1200">
                <a:solidFill>
                  <a:schemeClr val="tx1"/>
                </a:solidFill>
                <a:latin typeface="+mn-lt"/>
                <a:ea typeface="+mn-ea"/>
                <a:cs typeface="+mn-cs"/>
              </a:defRPr>
            </a:lvl2pPr>
            <a:lvl3pPr marL="685800" indent="-137160" algn="l" defTabSz="548640" rtl="0" eaLnBrk="1" latinLnBrk="0" hangingPunct="1">
              <a:lnSpc>
                <a:spcPct val="90000"/>
              </a:lnSpc>
              <a:spcBef>
                <a:spcPts val="300"/>
              </a:spcBef>
              <a:buFont typeface="Arial" panose="020B0604020202020204" pitchFamily="34" charset="0"/>
              <a:buChar char="•"/>
              <a:defRPr sz="1200" kern="1200">
                <a:solidFill>
                  <a:schemeClr val="tx1"/>
                </a:solidFill>
                <a:latin typeface="+mn-lt"/>
                <a:ea typeface="+mn-ea"/>
                <a:cs typeface="+mn-cs"/>
              </a:defRPr>
            </a:lvl3pPr>
            <a:lvl4pPr marL="960120" indent="-137160" algn="l" defTabSz="548640" rtl="0" eaLnBrk="1" latinLnBrk="0" hangingPunct="1">
              <a:lnSpc>
                <a:spcPct val="90000"/>
              </a:lnSpc>
              <a:spcBef>
                <a:spcPts val="300"/>
              </a:spcBef>
              <a:buFont typeface="Arial" panose="020B0604020202020204" pitchFamily="34" charset="0"/>
              <a:buChar char="•"/>
              <a:defRPr sz="1080" kern="1200">
                <a:solidFill>
                  <a:schemeClr val="tx1"/>
                </a:solidFill>
                <a:latin typeface="+mn-lt"/>
                <a:ea typeface="+mn-ea"/>
                <a:cs typeface="+mn-cs"/>
              </a:defRPr>
            </a:lvl4pPr>
            <a:lvl5pPr marL="1234440" indent="-137160" algn="l" defTabSz="548640" rtl="0" eaLnBrk="1" latinLnBrk="0" hangingPunct="1">
              <a:lnSpc>
                <a:spcPct val="90000"/>
              </a:lnSpc>
              <a:spcBef>
                <a:spcPts val="300"/>
              </a:spcBef>
              <a:buFont typeface="Arial" panose="020B0604020202020204" pitchFamily="34" charset="0"/>
              <a:buChar char="•"/>
              <a:defRPr sz="1080" kern="1200">
                <a:solidFill>
                  <a:schemeClr val="tx1"/>
                </a:solidFill>
                <a:latin typeface="+mn-lt"/>
                <a:ea typeface="+mn-ea"/>
                <a:cs typeface="+mn-cs"/>
              </a:defRPr>
            </a:lvl5pPr>
            <a:lvl6pPr marL="1508760" indent="-137160" algn="l" defTabSz="548640" rtl="0" eaLnBrk="1" latinLnBrk="0" hangingPunct="1">
              <a:lnSpc>
                <a:spcPct val="90000"/>
              </a:lnSpc>
              <a:spcBef>
                <a:spcPts val="300"/>
              </a:spcBef>
              <a:buFont typeface="Arial" panose="020B0604020202020204" pitchFamily="34" charset="0"/>
              <a:buChar char="•"/>
              <a:defRPr sz="1080" kern="1200">
                <a:solidFill>
                  <a:schemeClr val="tx1"/>
                </a:solidFill>
                <a:latin typeface="+mn-lt"/>
                <a:ea typeface="+mn-ea"/>
                <a:cs typeface="+mn-cs"/>
              </a:defRPr>
            </a:lvl6pPr>
            <a:lvl7pPr marL="1783080" indent="-137160" algn="l" defTabSz="548640" rtl="0" eaLnBrk="1" latinLnBrk="0" hangingPunct="1">
              <a:lnSpc>
                <a:spcPct val="90000"/>
              </a:lnSpc>
              <a:spcBef>
                <a:spcPts val="300"/>
              </a:spcBef>
              <a:buFont typeface="Arial" panose="020B0604020202020204" pitchFamily="34" charset="0"/>
              <a:buChar char="•"/>
              <a:defRPr sz="1080" kern="1200">
                <a:solidFill>
                  <a:schemeClr val="tx1"/>
                </a:solidFill>
                <a:latin typeface="+mn-lt"/>
                <a:ea typeface="+mn-ea"/>
                <a:cs typeface="+mn-cs"/>
              </a:defRPr>
            </a:lvl7pPr>
            <a:lvl8pPr marL="2057400" indent="-137160" algn="l" defTabSz="548640" rtl="0" eaLnBrk="1" latinLnBrk="0" hangingPunct="1">
              <a:lnSpc>
                <a:spcPct val="90000"/>
              </a:lnSpc>
              <a:spcBef>
                <a:spcPts val="300"/>
              </a:spcBef>
              <a:buFont typeface="Arial" panose="020B0604020202020204" pitchFamily="34" charset="0"/>
              <a:buChar char="•"/>
              <a:defRPr sz="1080" kern="1200">
                <a:solidFill>
                  <a:schemeClr val="tx1"/>
                </a:solidFill>
                <a:latin typeface="+mn-lt"/>
                <a:ea typeface="+mn-ea"/>
                <a:cs typeface="+mn-cs"/>
              </a:defRPr>
            </a:lvl8pPr>
            <a:lvl9pPr marL="2331720" indent="-137160" algn="l" defTabSz="548640" rtl="0" eaLnBrk="1" latinLnBrk="0" hangingPunct="1">
              <a:lnSpc>
                <a:spcPct val="90000"/>
              </a:lnSpc>
              <a:spcBef>
                <a:spcPts val="300"/>
              </a:spcBef>
              <a:buFont typeface="Arial" panose="020B0604020202020204" pitchFamily="34" charset="0"/>
              <a:buChar char="•"/>
              <a:defRPr sz="1080" kern="1200">
                <a:solidFill>
                  <a:schemeClr val="tx1"/>
                </a:solidFill>
                <a:latin typeface="+mn-lt"/>
                <a:ea typeface="+mn-ea"/>
                <a:cs typeface="+mn-cs"/>
              </a:defRPr>
            </a:lvl9pPr>
          </a:lstStyle>
          <a:p>
            <a:pPr marL="0" indent="0">
              <a:buNone/>
            </a:pPr>
            <a:r>
              <a:rPr lang="en-US" sz="700" b="1" dirty="0"/>
              <a:t>Red Lake</a:t>
            </a:r>
            <a:r>
              <a:rPr lang="en-US" sz="800" b="1" i="1" kern="100" baseline="30000" dirty="0">
                <a:latin typeface="Aptos" panose="020B0004020202020204" pitchFamily="34" charset="0"/>
                <a:ea typeface="Aptos" panose="020B0004020202020204" pitchFamily="34" charset="0"/>
                <a:cs typeface="Times New Roman" panose="02020603050405020304" pitchFamily="18" charset="0"/>
              </a:rPr>
              <a:t>28</a:t>
            </a:r>
            <a:endParaRPr lang="en-US" sz="700" b="1" dirty="0"/>
          </a:p>
          <a:p>
            <a:r>
              <a:rPr lang="en-US" sz="700" dirty="0"/>
              <a:t>Below 18 Years of Age: 24.0%</a:t>
            </a:r>
          </a:p>
          <a:p>
            <a:r>
              <a:rPr lang="en-US" sz="700" dirty="0"/>
              <a:t>65 and older: 23.4%</a:t>
            </a:r>
          </a:p>
          <a:p>
            <a:r>
              <a:rPr lang="en-US" sz="700" dirty="0"/>
              <a:t>Female: 48.5%</a:t>
            </a:r>
          </a:p>
          <a:p>
            <a:r>
              <a:rPr lang="en-US" sz="700" dirty="0"/>
              <a:t>AIAN: 2.3%</a:t>
            </a:r>
          </a:p>
          <a:p>
            <a:r>
              <a:rPr lang="en-US" sz="700" dirty="0"/>
              <a:t>Asian: 0.5%</a:t>
            </a:r>
          </a:p>
          <a:p>
            <a:r>
              <a:rPr lang="en-US" sz="700" dirty="0"/>
              <a:t>Hispanic: 3.7%</a:t>
            </a:r>
          </a:p>
          <a:p>
            <a:r>
              <a:rPr lang="en-US" sz="700" dirty="0"/>
              <a:t>Native Hawaiian or Other Pacific Islander: 0.1% </a:t>
            </a:r>
          </a:p>
          <a:p>
            <a:r>
              <a:rPr lang="en-US" sz="700" dirty="0"/>
              <a:t>Non-Hispanic Black: 0.8%</a:t>
            </a:r>
          </a:p>
          <a:p>
            <a:r>
              <a:rPr lang="en-US" sz="700" dirty="0"/>
              <a:t>Non-Hispanic White: 90.7%</a:t>
            </a:r>
          </a:p>
          <a:p>
            <a:r>
              <a:rPr lang="en-US" sz="700" dirty="0"/>
              <a:t>Disability: Functional Limitations: 25.0%</a:t>
            </a:r>
          </a:p>
          <a:p>
            <a:r>
              <a:rPr lang="en-US" sz="700" dirty="0"/>
              <a:t>Not Proficient in English: 0%</a:t>
            </a:r>
          </a:p>
          <a:p>
            <a:r>
              <a:rPr lang="en-US" sz="700" dirty="0"/>
              <a:t>Children in Single Parent Households: 20%</a:t>
            </a:r>
          </a:p>
          <a:p>
            <a:r>
              <a:rPr lang="en-US" sz="700" dirty="0"/>
              <a:t>Rural: 100%</a:t>
            </a:r>
          </a:p>
          <a:p>
            <a:r>
              <a:rPr lang="en-US" sz="700" dirty="0"/>
              <a:t>Population 3,911</a:t>
            </a:r>
          </a:p>
        </p:txBody>
      </p:sp>
      <p:sp>
        <p:nvSpPr>
          <p:cNvPr id="9" name="Content Placeholder 2">
            <a:extLst>
              <a:ext uri="{FF2B5EF4-FFF2-40B4-BE49-F238E27FC236}">
                <a16:creationId xmlns:a16="http://schemas.microsoft.com/office/drawing/2014/main" id="{02F980FF-2EE8-D548-0FD5-F1B21E8B278B}"/>
              </a:ext>
            </a:extLst>
          </p:cNvPr>
          <p:cNvSpPr txBox="1">
            <a:spLocks/>
          </p:cNvSpPr>
          <p:nvPr/>
        </p:nvSpPr>
        <p:spPr>
          <a:xfrm>
            <a:off x="65700" y="3760424"/>
            <a:ext cx="1947007" cy="2082848"/>
          </a:xfrm>
          <a:prstGeom prst="rect">
            <a:avLst/>
          </a:prstGeom>
        </p:spPr>
        <p:txBody>
          <a:bodyPr vert="horz" lIns="91440" tIns="45720" rIns="91440" bIns="45720" rtlCol="0">
            <a:noAutofit/>
          </a:bodyPr>
          <a:lstStyle>
            <a:lvl1pPr marL="137160" indent="-137160" algn="l" defTabSz="548640" rtl="0" eaLnBrk="1" latinLnBrk="0" hangingPunct="1">
              <a:lnSpc>
                <a:spcPct val="90000"/>
              </a:lnSpc>
              <a:spcBef>
                <a:spcPts val="600"/>
              </a:spcBef>
              <a:buFont typeface="Arial" panose="020B0604020202020204" pitchFamily="34" charset="0"/>
              <a:buChar char="•"/>
              <a:defRPr sz="1680" kern="1200">
                <a:solidFill>
                  <a:schemeClr val="tx1"/>
                </a:solidFill>
                <a:latin typeface="+mn-lt"/>
                <a:ea typeface="+mn-ea"/>
                <a:cs typeface="+mn-cs"/>
              </a:defRPr>
            </a:lvl1pPr>
            <a:lvl2pPr marL="411480" indent="-137160" algn="l" defTabSz="548640" rtl="0" eaLnBrk="1" latinLnBrk="0" hangingPunct="1">
              <a:lnSpc>
                <a:spcPct val="90000"/>
              </a:lnSpc>
              <a:spcBef>
                <a:spcPts val="300"/>
              </a:spcBef>
              <a:buFont typeface="Arial" panose="020B0604020202020204" pitchFamily="34" charset="0"/>
              <a:buChar char="•"/>
              <a:defRPr sz="1440" kern="1200">
                <a:solidFill>
                  <a:schemeClr val="tx1"/>
                </a:solidFill>
                <a:latin typeface="+mn-lt"/>
                <a:ea typeface="+mn-ea"/>
                <a:cs typeface="+mn-cs"/>
              </a:defRPr>
            </a:lvl2pPr>
            <a:lvl3pPr marL="685800" indent="-137160" algn="l" defTabSz="548640" rtl="0" eaLnBrk="1" latinLnBrk="0" hangingPunct="1">
              <a:lnSpc>
                <a:spcPct val="90000"/>
              </a:lnSpc>
              <a:spcBef>
                <a:spcPts val="300"/>
              </a:spcBef>
              <a:buFont typeface="Arial" panose="020B0604020202020204" pitchFamily="34" charset="0"/>
              <a:buChar char="•"/>
              <a:defRPr sz="1200" kern="1200">
                <a:solidFill>
                  <a:schemeClr val="tx1"/>
                </a:solidFill>
                <a:latin typeface="+mn-lt"/>
                <a:ea typeface="+mn-ea"/>
                <a:cs typeface="+mn-cs"/>
              </a:defRPr>
            </a:lvl3pPr>
            <a:lvl4pPr marL="960120" indent="-137160" algn="l" defTabSz="548640" rtl="0" eaLnBrk="1" latinLnBrk="0" hangingPunct="1">
              <a:lnSpc>
                <a:spcPct val="90000"/>
              </a:lnSpc>
              <a:spcBef>
                <a:spcPts val="300"/>
              </a:spcBef>
              <a:buFont typeface="Arial" panose="020B0604020202020204" pitchFamily="34" charset="0"/>
              <a:buChar char="•"/>
              <a:defRPr sz="1080" kern="1200">
                <a:solidFill>
                  <a:schemeClr val="tx1"/>
                </a:solidFill>
                <a:latin typeface="+mn-lt"/>
                <a:ea typeface="+mn-ea"/>
                <a:cs typeface="+mn-cs"/>
              </a:defRPr>
            </a:lvl4pPr>
            <a:lvl5pPr marL="1234440" indent="-137160" algn="l" defTabSz="548640" rtl="0" eaLnBrk="1" latinLnBrk="0" hangingPunct="1">
              <a:lnSpc>
                <a:spcPct val="90000"/>
              </a:lnSpc>
              <a:spcBef>
                <a:spcPts val="300"/>
              </a:spcBef>
              <a:buFont typeface="Arial" panose="020B0604020202020204" pitchFamily="34" charset="0"/>
              <a:buChar char="•"/>
              <a:defRPr sz="1080" kern="1200">
                <a:solidFill>
                  <a:schemeClr val="tx1"/>
                </a:solidFill>
                <a:latin typeface="+mn-lt"/>
                <a:ea typeface="+mn-ea"/>
                <a:cs typeface="+mn-cs"/>
              </a:defRPr>
            </a:lvl5pPr>
            <a:lvl6pPr marL="1508760" indent="-137160" algn="l" defTabSz="548640" rtl="0" eaLnBrk="1" latinLnBrk="0" hangingPunct="1">
              <a:lnSpc>
                <a:spcPct val="90000"/>
              </a:lnSpc>
              <a:spcBef>
                <a:spcPts val="300"/>
              </a:spcBef>
              <a:buFont typeface="Arial" panose="020B0604020202020204" pitchFamily="34" charset="0"/>
              <a:buChar char="•"/>
              <a:defRPr sz="1080" kern="1200">
                <a:solidFill>
                  <a:schemeClr val="tx1"/>
                </a:solidFill>
                <a:latin typeface="+mn-lt"/>
                <a:ea typeface="+mn-ea"/>
                <a:cs typeface="+mn-cs"/>
              </a:defRPr>
            </a:lvl6pPr>
            <a:lvl7pPr marL="1783080" indent="-137160" algn="l" defTabSz="548640" rtl="0" eaLnBrk="1" latinLnBrk="0" hangingPunct="1">
              <a:lnSpc>
                <a:spcPct val="90000"/>
              </a:lnSpc>
              <a:spcBef>
                <a:spcPts val="300"/>
              </a:spcBef>
              <a:buFont typeface="Arial" panose="020B0604020202020204" pitchFamily="34" charset="0"/>
              <a:buChar char="•"/>
              <a:defRPr sz="1080" kern="1200">
                <a:solidFill>
                  <a:schemeClr val="tx1"/>
                </a:solidFill>
                <a:latin typeface="+mn-lt"/>
                <a:ea typeface="+mn-ea"/>
                <a:cs typeface="+mn-cs"/>
              </a:defRPr>
            </a:lvl7pPr>
            <a:lvl8pPr marL="2057400" indent="-137160" algn="l" defTabSz="548640" rtl="0" eaLnBrk="1" latinLnBrk="0" hangingPunct="1">
              <a:lnSpc>
                <a:spcPct val="90000"/>
              </a:lnSpc>
              <a:spcBef>
                <a:spcPts val="300"/>
              </a:spcBef>
              <a:buFont typeface="Arial" panose="020B0604020202020204" pitchFamily="34" charset="0"/>
              <a:buChar char="•"/>
              <a:defRPr sz="1080" kern="1200">
                <a:solidFill>
                  <a:schemeClr val="tx1"/>
                </a:solidFill>
                <a:latin typeface="+mn-lt"/>
                <a:ea typeface="+mn-ea"/>
                <a:cs typeface="+mn-cs"/>
              </a:defRPr>
            </a:lvl8pPr>
            <a:lvl9pPr marL="2331720" indent="-137160" algn="l" defTabSz="548640" rtl="0" eaLnBrk="1" latinLnBrk="0" hangingPunct="1">
              <a:lnSpc>
                <a:spcPct val="90000"/>
              </a:lnSpc>
              <a:spcBef>
                <a:spcPts val="300"/>
              </a:spcBef>
              <a:buFont typeface="Arial" panose="020B0604020202020204" pitchFamily="34" charset="0"/>
              <a:buChar char="•"/>
              <a:defRPr sz="1080" kern="1200">
                <a:solidFill>
                  <a:schemeClr val="tx1"/>
                </a:solidFill>
                <a:latin typeface="+mn-lt"/>
                <a:ea typeface="+mn-ea"/>
                <a:cs typeface="+mn-cs"/>
              </a:defRPr>
            </a:lvl9pPr>
          </a:lstStyle>
          <a:p>
            <a:pPr marL="0" indent="0">
              <a:buNone/>
            </a:pPr>
            <a:r>
              <a:rPr lang="en-US" sz="700" b="1" dirty="0"/>
              <a:t>Marshall</a:t>
            </a:r>
            <a:r>
              <a:rPr lang="en-US" sz="800" b="1" i="1" kern="100" baseline="30000" dirty="0">
                <a:latin typeface="Aptos" panose="020B0004020202020204" pitchFamily="34" charset="0"/>
                <a:ea typeface="Aptos" panose="020B0004020202020204" pitchFamily="34" charset="0"/>
                <a:cs typeface="Times New Roman" panose="02020603050405020304" pitchFamily="18" charset="0"/>
              </a:rPr>
              <a:t>28</a:t>
            </a:r>
            <a:endParaRPr lang="en-US" sz="700" b="1" dirty="0"/>
          </a:p>
          <a:p>
            <a:r>
              <a:rPr lang="en-US" sz="700" dirty="0"/>
              <a:t>Below 18 Years of Age: 23.0%</a:t>
            </a:r>
          </a:p>
          <a:p>
            <a:r>
              <a:rPr lang="en-US" sz="700" dirty="0"/>
              <a:t>65 and older: 23.7%</a:t>
            </a:r>
          </a:p>
          <a:p>
            <a:r>
              <a:rPr lang="en-US" sz="700" dirty="0"/>
              <a:t>Female: 48.9%</a:t>
            </a:r>
          </a:p>
          <a:p>
            <a:r>
              <a:rPr lang="en-US" sz="700" dirty="0"/>
              <a:t>AIAN: 1.0%</a:t>
            </a:r>
          </a:p>
          <a:p>
            <a:r>
              <a:rPr lang="en-US" sz="700" dirty="0"/>
              <a:t>Asian: 0.4%</a:t>
            </a:r>
          </a:p>
          <a:p>
            <a:r>
              <a:rPr lang="en-US" sz="700" dirty="0"/>
              <a:t>Hispanic: 4.8%</a:t>
            </a:r>
          </a:p>
          <a:p>
            <a:r>
              <a:rPr lang="en-US" sz="700" dirty="0"/>
              <a:t>Native Hawaiian or Other Pacific Islander: 0.1% </a:t>
            </a:r>
          </a:p>
          <a:p>
            <a:r>
              <a:rPr lang="en-US" sz="700" dirty="0"/>
              <a:t>Non-Hispanic Black: 0.7%</a:t>
            </a:r>
          </a:p>
          <a:p>
            <a:r>
              <a:rPr lang="en-US" sz="700" dirty="0"/>
              <a:t>Non-Hispanic White: 92.2%</a:t>
            </a:r>
          </a:p>
          <a:p>
            <a:r>
              <a:rPr lang="en-US" sz="700" dirty="0"/>
              <a:t>Disability: Functional Limitations: 28.0%</a:t>
            </a:r>
          </a:p>
          <a:p>
            <a:r>
              <a:rPr lang="en-US" sz="700" dirty="0"/>
              <a:t>Not Proficient in English: 1%</a:t>
            </a:r>
          </a:p>
          <a:p>
            <a:r>
              <a:rPr lang="en-US" sz="700" dirty="0"/>
              <a:t>Children in Single Parent Households: 23%</a:t>
            </a:r>
          </a:p>
          <a:p>
            <a:r>
              <a:rPr lang="en-US" sz="700" dirty="0"/>
              <a:t>Rural: 100%</a:t>
            </a:r>
          </a:p>
          <a:p>
            <a:r>
              <a:rPr lang="en-US" sz="700" dirty="0"/>
              <a:t>Population 8,810</a:t>
            </a:r>
          </a:p>
        </p:txBody>
      </p:sp>
      <p:sp>
        <p:nvSpPr>
          <p:cNvPr id="10" name="Content Placeholder 2">
            <a:extLst>
              <a:ext uri="{FF2B5EF4-FFF2-40B4-BE49-F238E27FC236}">
                <a16:creationId xmlns:a16="http://schemas.microsoft.com/office/drawing/2014/main" id="{1E57B3B5-3608-2D1D-3BDC-4A40260496D9}"/>
              </a:ext>
            </a:extLst>
          </p:cNvPr>
          <p:cNvSpPr txBox="1">
            <a:spLocks/>
          </p:cNvSpPr>
          <p:nvPr/>
        </p:nvSpPr>
        <p:spPr>
          <a:xfrm>
            <a:off x="3749906" y="740953"/>
            <a:ext cx="1653958" cy="2468691"/>
          </a:xfrm>
          <a:prstGeom prst="rect">
            <a:avLst/>
          </a:prstGeom>
        </p:spPr>
        <p:txBody>
          <a:bodyPr vert="horz" lIns="91440" tIns="45720" rIns="91440" bIns="45720" rtlCol="0">
            <a:noAutofit/>
          </a:bodyPr>
          <a:lstStyle>
            <a:lvl1pPr marL="137160" indent="-137160" algn="l" defTabSz="548640" rtl="0" eaLnBrk="1" latinLnBrk="0" hangingPunct="1">
              <a:lnSpc>
                <a:spcPct val="90000"/>
              </a:lnSpc>
              <a:spcBef>
                <a:spcPts val="600"/>
              </a:spcBef>
              <a:buFont typeface="Arial" panose="020B0604020202020204" pitchFamily="34" charset="0"/>
              <a:buChar char="•"/>
              <a:defRPr sz="1680" kern="1200">
                <a:solidFill>
                  <a:schemeClr val="tx1"/>
                </a:solidFill>
                <a:latin typeface="+mn-lt"/>
                <a:ea typeface="+mn-ea"/>
                <a:cs typeface="+mn-cs"/>
              </a:defRPr>
            </a:lvl1pPr>
            <a:lvl2pPr marL="411480" indent="-137160" algn="l" defTabSz="548640" rtl="0" eaLnBrk="1" latinLnBrk="0" hangingPunct="1">
              <a:lnSpc>
                <a:spcPct val="90000"/>
              </a:lnSpc>
              <a:spcBef>
                <a:spcPts val="300"/>
              </a:spcBef>
              <a:buFont typeface="Arial" panose="020B0604020202020204" pitchFamily="34" charset="0"/>
              <a:buChar char="•"/>
              <a:defRPr sz="1440" kern="1200">
                <a:solidFill>
                  <a:schemeClr val="tx1"/>
                </a:solidFill>
                <a:latin typeface="+mn-lt"/>
                <a:ea typeface="+mn-ea"/>
                <a:cs typeface="+mn-cs"/>
              </a:defRPr>
            </a:lvl2pPr>
            <a:lvl3pPr marL="685800" indent="-137160" algn="l" defTabSz="548640" rtl="0" eaLnBrk="1" latinLnBrk="0" hangingPunct="1">
              <a:lnSpc>
                <a:spcPct val="90000"/>
              </a:lnSpc>
              <a:spcBef>
                <a:spcPts val="300"/>
              </a:spcBef>
              <a:buFont typeface="Arial" panose="020B0604020202020204" pitchFamily="34" charset="0"/>
              <a:buChar char="•"/>
              <a:defRPr sz="1200" kern="1200">
                <a:solidFill>
                  <a:schemeClr val="tx1"/>
                </a:solidFill>
                <a:latin typeface="+mn-lt"/>
                <a:ea typeface="+mn-ea"/>
                <a:cs typeface="+mn-cs"/>
              </a:defRPr>
            </a:lvl3pPr>
            <a:lvl4pPr marL="960120" indent="-137160" algn="l" defTabSz="548640" rtl="0" eaLnBrk="1" latinLnBrk="0" hangingPunct="1">
              <a:lnSpc>
                <a:spcPct val="90000"/>
              </a:lnSpc>
              <a:spcBef>
                <a:spcPts val="300"/>
              </a:spcBef>
              <a:buFont typeface="Arial" panose="020B0604020202020204" pitchFamily="34" charset="0"/>
              <a:buChar char="•"/>
              <a:defRPr sz="1080" kern="1200">
                <a:solidFill>
                  <a:schemeClr val="tx1"/>
                </a:solidFill>
                <a:latin typeface="+mn-lt"/>
                <a:ea typeface="+mn-ea"/>
                <a:cs typeface="+mn-cs"/>
              </a:defRPr>
            </a:lvl4pPr>
            <a:lvl5pPr marL="1234440" indent="-137160" algn="l" defTabSz="548640" rtl="0" eaLnBrk="1" latinLnBrk="0" hangingPunct="1">
              <a:lnSpc>
                <a:spcPct val="90000"/>
              </a:lnSpc>
              <a:spcBef>
                <a:spcPts val="300"/>
              </a:spcBef>
              <a:buFont typeface="Arial" panose="020B0604020202020204" pitchFamily="34" charset="0"/>
              <a:buChar char="•"/>
              <a:defRPr sz="1080" kern="1200">
                <a:solidFill>
                  <a:schemeClr val="tx1"/>
                </a:solidFill>
                <a:latin typeface="+mn-lt"/>
                <a:ea typeface="+mn-ea"/>
                <a:cs typeface="+mn-cs"/>
              </a:defRPr>
            </a:lvl5pPr>
            <a:lvl6pPr marL="1508760" indent="-137160" algn="l" defTabSz="548640" rtl="0" eaLnBrk="1" latinLnBrk="0" hangingPunct="1">
              <a:lnSpc>
                <a:spcPct val="90000"/>
              </a:lnSpc>
              <a:spcBef>
                <a:spcPts val="300"/>
              </a:spcBef>
              <a:buFont typeface="Arial" panose="020B0604020202020204" pitchFamily="34" charset="0"/>
              <a:buChar char="•"/>
              <a:defRPr sz="1080" kern="1200">
                <a:solidFill>
                  <a:schemeClr val="tx1"/>
                </a:solidFill>
                <a:latin typeface="+mn-lt"/>
                <a:ea typeface="+mn-ea"/>
                <a:cs typeface="+mn-cs"/>
              </a:defRPr>
            </a:lvl6pPr>
            <a:lvl7pPr marL="1783080" indent="-137160" algn="l" defTabSz="548640" rtl="0" eaLnBrk="1" latinLnBrk="0" hangingPunct="1">
              <a:lnSpc>
                <a:spcPct val="90000"/>
              </a:lnSpc>
              <a:spcBef>
                <a:spcPts val="300"/>
              </a:spcBef>
              <a:buFont typeface="Arial" panose="020B0604020202020204" pitchFamily="34" charset="0"/>
              <a:buChar char="•"/>
              <a:defRPr sz="1080" kern="1200">
                <a:solidFill>
                  <a:schemeClr val="tx1"/>
                </a:solidFill>
                <a:latin typeface="+mn-lt"/>
                <a:ea typeface="+mn-ea"/>
                <a:cs typeface="+mn-cs"/>
              </a:defRPr>
            </a:lvl7pPr>
            <a:lvl8pPr marL="2057400" indent="-137160" algn="l" defTabSz="548640" rtl="0" eaLnBrk="1" latinLnBrk="0" hangingPunct="1">
              <a:lnSpc>
                <a:spcPct val="90000"/>
              </a:lnSpc>
              <a:spcBef>
                <a:spcPts val="300"/>
              </a:spcBef>
              <a:buFont typeface="Arial" panose="020B0604020202020204" pitchFamily="34" charset="0"/>
              <a:buChar char="•"/>
              <a:defRPr sz="1080" kern="1200">
                <a:solidFill>
                  <a:schemeClr val="tx1"/>
                </a:solidFill>
                <a:latin typeface="+mn-lt"/>
                <a:ea typeface="+mn-ea"/>
                <a:cs typeface="+mn-cs"/>
              </a:defRPr>
            </a:lvl8pPr>
            <a:lvl9pPr marL="2331720" indent="-137160" algn="l" defTabSz="548640" rtl="0" eaLnBrk="1" latinLnBrk="0" hangingPunct="1">
              <a:lnSpc>
                <a:spcPct val="90000"/>
              </a:lnSpc>
              <a:spcBef>
                <a:spcPts val="300"/>
              </a:spcBef>
              <a:buFont typeface="Arial" panose="020B0604020202020204" pitchFamily="34" charset="0"/>
              <a:buChar char="•"/>
              <a:defRPr sz="1080" kern="1200">
                <a:solidFill>
                  <a:schemeClr val="tx1"/>
                </a:solidFill>
                <a:latin typeface="+mn-lt"/>
                <a:ea typeface="+mn-ea"/>
                <a:cs typeface="+mn-cs"/>
              </a:defRPr>
            </a:lvl9pPr>
          </a:lstStyle>
          <a:p>
            <a:pPr marL="0" indent="0">
              <a:buNone/>
            </a:pPr>
            <a:r>
              <a:rPr lang="en-US" sz="700" b="1" dirty="0"/>
              <a:t>Roseau</a:t>
            </a:r>
            <a:r>
              <a:rPr lang="en-US" sz="800" b="1" i="1" kern="100" baseline="30000" dirty="0">
                <a:latin typeface="Aptos" panose="020B0004020202020204" pitchFamily="34" charset="0"/>
                <a:ea typeface="Aptos" panose="020B0004020202020204" pitchFamily="34" charset="0"/>
                <a:cs typeface="Times New Roman" panose="02020603050405020304" pitchFamily="18" charset="0"/>
              </a:rPr>
              <a:t>28</a:t>
            </a:r>
            <a:endParaRPr lang="en-US" sz="700" b="1" dirty="0"/>
          </a:p>
          <a:p>
            <a:r>
              <a:rPr lang="en-US" sz="700" dirty="0"/>
              <a:t>Below 18 Years of Age: 23.8%</a:t>
            </a:r>
          </a:p>
          <a:p>
            <a:r>
              <a:rPr lang="en-US" sz="700" dirty="0"/>
              <a:t>65 and older: 20.0%</a:t>
            </a:r>
          </a:p>
          <a:p>
            <a:r>
              <a:rPr lang="en-US" sz="700" dirty="0"/>
              <a:t>Female: 48.0%</a:t>
            </a:r>
          </a:p>
          <a:p>
            <a:r>
              <a:rPr lang="en-US" sz="700" dirty="0"/>
              <a:t>AIAN: 2.1%</a:t>
            </a:r>
          </a:p>
          <a:p>
            <a:r>
              <a:rPr lang="en-US" sz="700" dirty="0"/>
              <a:t>Asian: 2.6%</a:t>
            </a:r>
          </a:p>
          <a:p>
            <a:r>
              <a:rPr lang="en-US" sz="700" dirty="0"/>
              <a:t>Hispanic: 2.1%</a:t>
            </a:r>
          </a:p>
          <a:p>
            <a:r>
              <a:rPr lang="en-US" sz="700" dirty="0"/>
              <a:t>Native Hawaiian or Other Pacific Islander: 0.0% </a:t>
            </a:r>
          </a:p>
          <a:p>
            <a:r>
              <a:rPr lang="en-US" sz="700" dirty="0"/>
              <a:t>Non-Hispanic Black: 0.9%</a:t>
            </a:r>
          </a:p>
          <a:p>
            <a:r>
              <a:rPr lang="en-US" sz="700" dirty="0"/>
              <a:t>Non-Hispanic White: 90.4%</a:t>
            </a:r>
          </a:p>
          <a:p>
            <a:r>
              <a:rPr lang="en-US" sz="700" dirty="0"/>
              <a:t>Disability: Functional Limitations: 25.0%</a:t>
            </a:r>
          </a:p>
          <a:p>
            <a:r>
              <a:rPr lang="en-US" sz="700" dirty="0"/>
              <a:t>Not Proficient in English: 1%</a:t>
            </a:r>
          </a:p>
          <a:p>
            <a:r>
              <a:rPr lang="en-US" sz="700" dirty="0"/>
              <a:t>Children in Single Parent Households: 21%</a:t>
            </a:r>
          </a:p>
          <a:p>
            <a:r>
              <a:rPr lang="en-US" sz="700" dirty="0"/>
              <a:t>Rural: 100%</a:t>
            </a:r>
          </a:p>
          <a:p>
            <a:r>
              <a:rPr lang="en-US" sz="700" dirty="0"/>
              <a:t>Population 15,252</a:t>
            </a:r>
          </a:p>
        </p:txBody>
      </p:sp>
      <p:sp>
        <p:nvSpPr>
          <p:cNvPr id="12" name="Content Placeholder 2">
            <a:extLst>
              <a:ext uri="{FF2B5EF4-FFF2-40B4-BE49-F238E27FC236}">
                <a16:creationId xmlns:a16="http://schemas.microsoft.com/office/drawing/2014/main" id="{D94D42BD-6F3E-C62E-523D-6C313076F6FC}"/>
              </a:ext>
            </a:extLst>
          </p:cNvPr>
          <p:cNvSpPr txBox="1">
            <a:spLocks/>
          </p:cNvSpPr>
          <p:nvPr/>
        </p:nvSpPr>
        <p:spPr>
          <a:xfrm>
            <a:off x="2067574" y="3760424"/>
            <a:ext cx="1947007" cy="2378404"/>
          </a:xfrm>
          <a:prstGeom prst="rect">
            <a:avLst/>
          </a:prstGeom>
        </p:spPr>
        <p:txBody>
          <a:bodyPr vert="horz" lIns="91440" tIns="45720" rIns="91440" bIns="45720" rtlCol="0">
            <a:noAutofit/>
          </a:bodyPr>
          <a:lstStyle>
            <a:lvl1pPr marL="137160" indent="-137160" algn="l" defTabSz="548640" rtl="0" eaLnBrk="1" latinLnBrk="0" hangingPunct="1">
              <a:lnSpc>
                <a:spcPct val="90000"/>
              </a:lnSpc>
              <a:spcBef>
                <a:spcPts val="600"/>
              </a:spcBef>
              <a:buFont typeface="Arial" panose="020B0604020202020204" pitchFamily="34" charset="0"/>
              <a:buChar char="•"/>
              <a:defRPr sz="1680" kern="1200">
                <a:solidFill>
                  <a:schemeClr val="tx1"/>
                </a:solidFill>
                <a:latin typeface="+mn-lt"/>
                <a:ea typeface="+mn-ea"/>
                <a:cs typeface="+mn-cs"/>
              </a:defRPr>
            </a:lvl1pPr>
            <a:lvl2pPr marL="411480" indent="-137160" algn="l" defTabSz="548640" rtl="0" eaLnBrk="1" latinLnBrk="0" hangingPunct="1">
              <a:lnSpc>
                <a:spcPct val="90000"/>
              </a:lnSpc>
              <a:spcBef>
                <a:spcPts val="300"/>
              </a:spcBef>
              <a:buFont typeface="Arial" panose="020B0604020202020204" pitchFamily="34" charset="0"/>
              <a:buChar char="•"/>
              <a:defRPr sz="1440" kern="1200">
                <a:solidFill>
                  <a:schemeClr val="tx1"/>
                </a:solidFill>
                <a:latin typeface="+mn-lt"/>
                <a:ea typeface="+mn-ea"/>
                <a:cs typeface="+mn-cs"/>
              </a:defRPr>
            </a:lvl2pPr>
            <a:lvl3pPr marL="685800" indent="-137160" algn="l" defTabSz="548640" rtl="0" eaLnBrk="1" latinLnBrk="0" hangingPunct="1">
              <a:lnSpc>
                <a:spcPct val="90000"/>
              </a:lnSpc>
              <a:spcBef>
                <a:spcPts val="300"/>
              </a:spcBef>
              <a:buFont typeface="Arial" panose="020B0604020202020204" pitchFamily="34" charset="0"/>
              <a:buChar char="•"/>
              <a:defRPr sz="1200" kern="1200">
                <a:solidFill>
                  <a:schemeClr val="tx1"/>
                </a:solidFill>
                <a:latin typeface="+mn-lt"/>
                <a:ea typeface="+mn-ea"/>
                <a:cs typeface="+mn-cs"/>
              </a:defRPr>
            </a:lvl3pPr>
            <a:lvl4pPr marL="960120" indent="-137160" algn="l" defTabSz="548640" rtl="0" eaLnBrk="1" latinLnBrk="0" hangingPunct="1">
              <a:lnSpc>
                <a:spcPct val="90000"/>
              </a:lnSpc>
              <a:spcBef>
                <a:spcPts val="300"/>
              </a:spcBef>
              <a:buFont typeface="Arial" panose="020B0604020202020204" pitchFamily="34" charset="0"/>
              <a:buChar char="•"/>
              <a:defRPr sz="1080" kern="1200">
                <a:solidFill>
                  <a:schemeClr val="tx1"/>
                </a:solidFill>
                <a:latin typeface="+mn-lt"/>
                <a:ea typeface="+mn-ea"/>
                <a:cs typeface="+mn-cs"/>
              </a:defRPr>
            </a:lvl4pPr>
            <a:lvl5pPr marL="1234440" indent="-137160" algn="l" defTabSz="548640" rtl="0" eaLnBrk="1" latinLnBrk="0" hangingPunct="1">
              <a:lnSpc>
                <a:spcPct val="90000"/>
              </a:lnSpc>
              <a:spcBef>
                <a:spcPts val="300"/>
              </a:spcBef>
              <a:buFont typeface="Arial" panose="020B0604020202020204" pitchFamily="34" charset="0"/>
              <a:buChar char="•"/>
              <a:defRPr sz="1080" kern="1200">
                <a:solidFill>
                  <a:schemeClr val="tx1"/>
                </a:solidFill>
                <a:latin typeface="+mn-lt"/>
                <a:ea typeface="+mn-ea"/>
                <a:cs typeface="+mn-cs"/>
              </a:defRPr>
            </a:lvl5pPr>
            <a:lvl6pPr marL="1508760" indent="-137160" algn="l" defTabSz="548640" rtl="0" eaLnBrk="1" latinLnBrk="0" hangingPunct="1">
              <a:lnSpc>
                <a:spcPct val="90000"/>
              </a:lnSpc>
              <a:spcBef>
                <a:spcPts val="300"/>
              </a:spcBef>
              <a:buFont typeface="Arial" panose="020B0604020202020204" pitchFamily="34" charset="0"/>
              <a:buChar char="•"/>
              <a:defRPr sz="1080" kern="1200">
                <a:solidFill>
                  <a:schemeClr val="tx1"/>
                </a:solidFill>
                <a:latin typeface="+mn-lt"/>
                <a:ea typeface="+mn-ea"/>
                <a:cs typeface="+mn-cs"/>
              </a:defRPr>
            </a:lvl6pPr>
            <a:lvl7pPr marL="1783080" indent="-137160" algn="l" defTabSz="548640" rtl="0" eaLnBrk="1" latinLnBrk="0" hangingPunct="1">
              <a:lnSpc>
                <a:spcPct val="90000"/>
              </a:lnSpc>
              <a:spcBef>
                <a:spcPts val="300"/>
              </a:spcBef>
              <a:buFont typeface="Arial" panose="020B0604020202020204" pitchFamily="34" charset="0"/>
              <a:buChar char="•"/>
              <a:defRPr sz="1080" kern="1200">
                <a:solidFill>
                  <a:schemeClr val="tx1"/>
                </a:solidFill>
                <a:latin typeface="+mn-lt"/>
                <a:ea typeface="+mn-ea"/>
                <a:cs typeface="+mn-cs"/>
              </a:defRPr>
            </a:lvl7pPr>
            <a:lvl8pPr marL="2057400" indent="-137160" algn="l" defTabSz="548640" rtl="0" eaLnBrk="1" latinLnBrk="0" hangingPunct="1">
              <a:lnSpc>
                <a:spcPct val="90000"/>
              </a:lnSpc>
              <a:spcBef>
                <a:spcPts val="300"/>
              </a:spcBef>
              <a:buFont typeface="Arial" panose="020B0604020202020204" pitchFamily="34" charset="0"/>
              <a:buChar char="•"/>
              <a:defRPr sz="1080" kern="1200">
                <a:solidFill>
                  <a:schemeClr val="tx1"/>
                </a:solidFill>
                <a:latin typeface="+mn-lt"/>
                <a:ea typeface="+mn-ea"/>
                <a:cs typeface="+mn-cs"/>
              </a:defRPr>
            </a:lvl8pPr>
            <a:lvl9pPr marL="2331720" indent="-137160" algn="l" defTabSz="548640" rtl="0" eaLnBrk="1" latinLnBrk="0" hangingPunct="1">
              <a:lnSpc>
                <a:spcPct val="90000"/>
              </a:lnSpc>
              <a:spcBef>
                <a:spcPts val="300"/>
              </a:spcBef>
              <a:buFont typeface="Arial" panose="020B0604020202020204" pitchFamily="34" charset="0"/>
              <a:buChar char="•"/>
              <a:defRPr sz="1080" kern="1200">
                <a:solidFill>
                  <a:schemeClr val="tx1"/>
                </a:solidFill>
                <a:latin typeface="+mn-lt"/>
                <a:ea typeface="+mn-ea"/>
                <a:cs typeface="+mn-cs"/>
              </a:defRPr>
            </a:lvl9pPr>
          </a:lstStyle>
          <a:p>
            <a:pPr marL="0" indent="0">
              <a:buNone/>
            </a:pPr>
            <a:r>
              <a:rPr lang="en-US" sz="700" b="1" dirty="0"/>
              <a:t>Kittson</a:t>
            </a:r>
            <a:r>
              <a:rPr lang="en-US" sz="800" b="1" i="1" kern="100" baseline="30000" dirty="0">
                <a:latin typeface="Aptos" panose="020B0004020202020204" pitchFamily="34" charset="0"/>
                <a:ea typeface="Aptos" panose="020B0004020202020204" pitchFamily="34" charset="0"/>
                <a:cs typeface="Times New Roman" panose="02020603050405020304" pitchFamily="18" charset="0"/>
              </a:rPr>
              <a:t>28</a:t>
            </a:r>
            <a:endParaRPr lang="en-US" sz="700" b="1" dirty="0"/>
          </a:p>
          <a:p>
            <a:r>
              <a:rPr lang="en-US" sz="700" dirty="0"/>
              <a:t>Below 18 Years of Age: 21.6%</a:t>
            </a:r>
          </a:p>
          <a:p>
            <a:r>
              <a:rPr lang="en-US" sz="700" dirty="0"/>
              <a:t>65 and older: 26.5%</a:t>
            </a:r>
          </a:p>
          <a:p>
            <a:r>
              <a:rPr lang="en-US" sz="700" dirty="0"/>
              <a:t>Female: 49.5%</a:t>
            </a:r>
          </a:p>
          <a:p>
            <a:r>
              <a:rPr lang="en-US" sz="700" dirty="0"/>
              <a:t>AIAN: 0.8%</a:t>
            </a:r>
          </a:p>
          <a:p>
            <a:r>
              <a:rPr lang="en-US" sz="700" dirty="0"/>
              <a:t>Asian: 0.7%</a:t>
            </a:r>
          </a:p>
          <a:p>
            <a:r>
              <a:rPr lang="en-US" sz="700" dirty="0"/>
              <a:t>Hispanic: 2.9%</a:t>
            </a:r>
          </a:p>
          <a:p>
            <a:r>
              <a:rPr lang="en-US" sz="700" dirty="0"/>
              <a:t>Native Hawaiian or Other Pacific Islander: 0.0% </a:t>
            </a:r>
          </a:p>
          <a:p>
            <a:r>
              <a:rPr lang="en-US" sz="700" dirty="0"/>
              <a:t>Non-Hispanic Black: 1.0%</a:t>
            </a:r>
          </a:p>
          <a:p>
            <a:r>
              <a:rPr lang="en-US" sz="700" dirty="0"/>
              <a:t>Non-Hispanic White: 93.4%</a:t>
            </a:r>
          </a:p>
          <a:p>
            <a:r>
              <a:rPr lang="en-US" sz="700" dirty="0"/>
              <a:t>Disability: Functional Limitations: 28.0%</a:t>
            </a:r>
          </a:p>
          <a:p>
            <a:r>
              <a:rPr lang="en-US" sz="700" dirty="0"/>
              <a:t>Not Proficient in English: 0%</a:t>
            </a:r>
          </a:p>
          <a:p>
            <a:r>
              <a:rPr lang="en-US" sz="700" dirty="0"/>
              <a:t>Children in Single Parent Households: 11%</a:t>
            </a:r>
          </a:p>
          <a:p>
            <a:r>
              <a:rPr lang="en-US" sz="700" dirty="0"/>
              <a:t>Rural: 100%</a:t>
            </a:r>
          </a:p>
          <a:p>
            <a:r>
              <a:rPr lang="en-US" sz="700" dirty="0"/>
              <a:t>Population 4,060</a:t>
            </a:r>
          </a:p>
        </p:txBody>
      </p:sp>
      <p:pic>
        <p:nvPicPr>
          <p:cNvPr id="14" name="Picture 13" descr="A map of the state of minnesota&#10;&#10;AI-generated content may be incorrect.">
            <a:extLst>
              <a:ext uri="{FF2B5EF4-FFF2-40B4-BE49-F238E27FC236}">
                <a16:creationId xmlns:a16="http://schemas.microsoft.com/office/drawing/2014/main" id="{EC96630C-093F-F5F2-E5BD-300000743E0C}"/>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4069448" y="3889913"/>
            <a:ext cx="1279549" cy="1442090"/>
          </a:xfrm>
          <a:prstGeom prst="rect">
            <a:avLst/>
          </a:prstGeom>
        </p:spPr>
      </p:pic>
      <p:sp>
        <p:nvSpPr>
          <p:cNvPr id="16" name="TextBox 15">
            <a:extLst>
              <a:ext uri="{FF2B5EF4-FFF2-40B4-BE49-F238E27FC236}">
                <a16:creationId xmlns:a16="http://schemas.microsoft.com/office/drawing/2014/main" id="{FEB94DE8-4887-056D-0435-778F763B4BDE}"/>
              </a:ext>
            </a:extLst>
          </p:cNvPr>
          <p:cNvSpPr txBox="1"/>
          <p:nvPr/>
        </p:nvSpPr>
        <p:spPr>
          <a:xfrm>
            <a:off x="3952519" y="5332003"/>
            <a:ext cx="1451345" cy="646331"/>
          </a:xfrm>
          <a:prstGeom prst="rect">
            <a:avLst/>
          </a:prstGeom>
          <a:noFill/>
        </p:spPr>
        <p:txBody>
          <a:bodyPr wrap="square" rtlCol="0">
            <a:spAutoFit/>
          </a:bodyPr>
          <a:lstStyle/>
          <a:p>
            <a:pPr algn="ctr"/>
            <a:r>
              <a:rPr lang="en-US" sz="1200" dirty="0"/>
              <a:t>Source: County Health Rankings 2025</a:t>
            </a:r>
          </a:p>
        </p:txBody>
      </p:sp>
    </p:spTree>
    <p:extLst>
      <p:ext uri="{BB962C8B-B14F-4D97-AF65-F5344CB8AC3E}">
        <p14:creationId xmlns:p14="http://schemas.microsoft.com/office/powerpoint/2010/main" val="8818380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field of dry grass&#10;&#10;AI-generated content may be incorrect.">
            <a:extLst>
              <a:ext uri="{FF2B5EF4-FFF2-40B4-BE49-F238E27FC236}">
                <a16:creationId xmlns:a16="http://schemas.microsoft.com/office/drawing/2014/main" id="{4925BDE1-6E51-129D-340D-4862A3BF6801}"/>
              </a:ext>
            </a:extLst>
          </p:cNvPr>
          <p:cNvPicPr>
            <a:picLocks noChangeAspect="1"/>
          </p:cNvPicPr>
          <p:nvPr/>
        </p:nvPicPr>
        <p:blipFill>
          <a:blip r:embed="rId3">
            <a:alphaModFix amt="50000"/>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0" y="-28208"/>
            <a:ext cx="5486400" cy="891030"/>
          </a:xfrm>
          <a:prstGeom prst="rect">
            <a:avLst/>
          </a:prstGeom>
        </p:spPr>
      </p:pic>
      <p:sp>
        <p:nvSpPr>
          <p:cNvPr id="4" name="Title 3">
            <a:extLst>
              <a:ext uri="{FF2B5EF4-FFF2-40B4-BE49-F238E27FC236}">
                <a16:creationId xmlns:a16="http://schemas.microsoft.com/office/drawing/2014/main" id="{5A772E5B-BE76-FB6B-0957-4698D7437DF9}"/>
              </a:ext>
            </a:extLst>
          </p:cNvPr>
          <p:cNvSpPr>
            <a:spLocks noGrp="1"/>
          </p:cNvSpPr>
          <p:nvPr>
            <p:ph type="title"/>
          </p:nvPr>
        </p:nvSpPr>
        <p:spPr>
          <a:xfrm>
            <a:off x="377190" y="113667"/>
            <a:ext cx="4732020" cy="625573"/>
          </a:xfrm>
        </p:spPr>
        <p:txBody>
          <a:bodyPr>
            <a:normAutofit fontScale="90000"/>
          </a:bodyPr>
          <a:lstStyle/>
          <a:p>
            <a:pPr algn="ctr"/>
            <a:r>
              <a:rPr lang="en-US" sz="2200" dirty="0">
                <a:latin typeface="Arial" panose="020B0604020202020204" pitchFamily="34" charset="0"/>
                <a:cs typeface="Arial" panose="020B0604020202020204" pitchFamily="34" charset="0"/>
              </a:rPr>
              <a:t>CSUP Needs Assessment</a:t>
            </a:r>
            <a:br>
              <a:rPr lang="en-US" dirty="0">
                <a:latin typeface="Arial" panose="020B0604020202020204" pitchFamily="34" charset="0"/>
                <a:cs typeface="Arial" panose="020B0604020202020204" pitchFamily="34" charset="0"/>
              </a:rPr>
            </a:br>
            <a:r>
              <a:rPr lang="en-US" sz="1200" dirty="0">
                <a:latin typeface="Arial" panose="020B0604020202020204" pitchFamily="34" charset="0"/>
                <a:cs typeface="Arial" panose="020B0604020202020204" pitchFamily="34" charset="0"/>
              </a:rPr>
              <a:t>Pennington &amp; Red Lake County </a:t>
            </a:r>
            <a:br>
              <a:rPr lang="en-US" sz="1200" dirty="0">
                <a:latin typeface="Arial" panose="020B0604020202020204" pitchFamily="34" charset="0"/>
                <a:cs typeface="Arial" panose="020B0604020202020204" pitchFamily="34" charset="0"/>
              </a:rPr>
            </a:br>
            <a:r>
              <a:rPr lang="en-US" sz="1200" b="1" dirty="0">
                <a:solidFill>
                  <a:schemeClr val="bg1"/>
                </a:solidFill>
                <a:latin typeface="Arial" panose="020B0604020202020204" pitchFamily="34" charset="0"/>
                <a:cs typeface="Arial" panose="020B0604020202020204" pitchFamily="34" charset="0"/>
              </a:rPr>
              <a:t>Youth Baseline Assessment: Substance Use</a:t>
            </a:r>
          </a:p>
        </p:txBody>
      </p:sp>
      <p:sp>
        <p:nvSpPr>
          <p:cNvPr id="9" name="TextBox 8">
            <a:extLst>
              <a:ext uri="{FF2B5EF4-FFF2-40B4-BE49-F238E27FC236}">
                <a16:creationId xmlns:a16="http://schemas.microsoft.com/office/drawing/2014/main" id="{AD33B9B8-140D-1A34-3BE5-3717785639BC}"/>
              </a:ext>
            </a:extLst>
          </p:cNvPr>
          <p:cNvSpPr txBox="1"/>
          <p:nvPr/>
        </p:nvSpPr>
        <p:spPr>
          <a:xfrm>
            <a:off x="94795" y="3376560"/>
            <a:ext cx="2602418" cy="2893100"/>
          </a:xfrm>
          <a:prstGeom prst="rect">
            <a:avLst/>
          </a:prstGeom>
          <a:noFill/>
        </p:spPr>
        <p:txBody>
          <a:bodyPr wrap="square" rtlCol="0">
            <a:spAutoFit/>
          </a:bodyPr>
          <a:lstStyle/>
          <a:p>
            <a:r>
              <a:rPr lang="en-US" sz="900" b="1" dirty="0">
                <a:solidFill>
                  <a:schemeClr val="accent1"/>
                </a:solidFill>
              </a:rPr>
              <a:t>Significant Findings from the Minnesota Student Survey 2022</a:t>
            </a:r>
            <a:r>
              <a:rPr lang="en-US" sz="900" b="1" kern="100" baseline="30000" dirty="0">
                <a:solidFill>
                  <a:schemeClr val="accent1"/>
                </a:solidFill>
                <a:latin typeface="Aptos" panose="020B0004020202020204" pitchFamily="34" charset="0"/>
                <a:cs typeface="Times New Roman" panose="02020603050405020304" pitchFamily="18" charset="0"/>
              </a:rPr>
              <a:t>21</a:t>
            </a:r>
            <a:endParaRPr lang="en-US" sz="900" b="1" dirty="0">
              <a:solidFill>
                <a:schemeClr val="accent1"/>
              </a:solidFill>
            </a:endParaRPr>
          </a:p>
          <a:p>
            <a:pPr marL="171450" indent="-171450">
              <a:buFont typeface="Arial" panose="020B0604020202020204" pitchFamily="34" charset="0"/>
              <a:buChar char="•"/>
            </a:pPr>
            <a:r>
              <a:rPr lang="en-US" sz="800" dirty="0"/>
              <a:t>Many students use e-cigarettes that are often </a:t>
            </a:r>
            <a:r>
              <a:rPr lang="en-US" sz="800" b="1" dirty="0"/>
              <a:t>fruit or candy flavored.</a:t>
            </a:r>
            <a:r>
              <a:rPr lang="en-US" sz="800" b="1" kern="100" baseline="30000" dirty="0">
                <a:latin typeface="Aptos" panose="020B0004020202020204" pitchFamily="34" charset="0"/>
                <a:cs typeface="Times New Roman" panose="02020603050405020304" pitchFamily="18" charset="0"/>
              </a:rPr>
              <a:t>21</a:t>
            </a:r>
            <a:endParaRPr lang="en-US" sz="800" b="1" dirty="0"/>
          </a:p>
          <a:p>
            <a:pPr marL="171450" indent="-171450">
              <a:buFont typeface="Arial" panose="020B0604020202020204" pitchFamily="34" charset="0"/>
              <a:buChar char="•"/>
            </a:pPr>
            <a:r>
              <a:rPr lang="en-US" sz="800" dirty="0"/>
              <a:t>Most students get alcohol or e-cigarettes from </a:t>
            </a:r>
            <a:r>
              <a:rPr lang="en-US" sz="800" b="1" dirty="0"/>
              <a:t>friends and family.</a:t>
            </a:r>
            <a:r>
              <a:rPr lang="en-US" sz="800" b="1" kern="100" baseline="30000" dirty="0">
                <a:latin typeface="Aptos" panose="020B0004020202020204" pitchFamily="34" charset="0"/>
                <a:cs typeface="Times New Roman" panose="02020603050405020304" pitchFamily="18" charset="0"/>
              </a:rPr>
              <a:t>21</a:t>
            </a:r>
            <a:endParaRPr lang="en-US" sz="800" b="1" dirty="0"/>
          </a:p>
          <a:p>
            <a:pPr marL="171450" indent="-171450">
              <a:buFont typeface="Arial" panose="020B0604020202020204" pitchFamily="34" charset="0"/>
              <a:buChar char="•"/>
            </a:pPr>
            <a:r>
              <a:rPr lang="en-US" sz="800" dirty="0"/>
              <a:t>A large percentage of students believe there is </a:t>
            </a:r>
            <a:r>
              <a:rPr lang="en-US" sz="800" b="1" dirty="0">
                <a:solidFill>
                  <a:schemeClr val="accent1"/>
                </a:solidFill>
              </a:rPr>
              <a:t>no risk </a:t>
            </a:r>
            <a:r>
              <a:rPr lang="en-US" sz="800" dirty="0"/>
              <a:t>associated with using marijuana.</a:t>
            </a:r>
            <a:r>
              <a:rPr lang="en-US" sz="800" kern="100" baseline="30000" dirty="0">
                <a:latin typeface="Aptos" panose="020B0004020202020204" pitchFamily="34" charset="0"/>
                <a:cs typeface="Times New Roman" panose="02020603050405020304" pitchFamily="18" charset="0"/>
              </a:rPr>
              <a:t>21</a:t>
            </a:r>
            <a:endParaRPr lang="en-US" sz="800" dirty="0"/>
          </a:p>
          <a:p>
            <a:pPr marL="628650" lvl="1" indent="-171450">
              <a:buFont typeface="Arial" panose="020B0604020202020204" pitchFamily="34" charset="0"/>
              <a:buChar char="•"/>
            </a:pPr>
            <a:r>
              <a:rPr lang="en-US" sz="800" b="1" dirty="0"/>
              <a:t>30.8% of 9</a:t>
            </a:r>
            <a:r>
              <a:rPr lang="en-US" sz="800" b="1" baseline="30000" dirty="0"/>
              <a:t>th</a:t>
            </a:r>
            <a:r>
              <a:rPr lang="en-US" sz="800" b="1" dirty="0"/>
              <a:t> graders in Pennington</a:t>
            </a:r>
          </a:p>
          <a:p>
            <a:pPr marL="628650" lvl="1" indent="-171450">
              <a:buFont typeface="Arial" panose="020B0604020202020204" pitchFamily="34" charset="0"/>
              <a:buChar char="•"/>
            </a:pPr>
            <a:r>
              <a:rPr lang="en-US" sz="800" b="1" dirty="0"/>
              <a:t>45.2% of 9</a:t>
            </a:r>
            <a:r>
              <a:rPr lang="en-US" sz="800" b="1" baseline="30000" dirty="0"/>
              <a:t>th</a:t>
            </a:r>
            <a:r>
              <a:rPr lang="en-US" sz="800" b="1" dirty="0"/>
              <a:t> graders in Red Lake</a:t>
            </a:r>
          </a:p>
          <a:p>
            <a:pPr marL="171450" indent="-171450">
              <a:buFont typeface="Arial" panose="020B0604020202020204" pitchFamily="34" charset="0"/>
              <a:buChar char="•"/>
            </a:pPr>
            <a:r>
              <a:rPr lang="en-US" sz="800" dirty="0"/>
              <a:t>A large percentage of students believe there is </a:t>
            </a:r>
            <a:r>
              <a:rPr lang="en-US" sz="800" b="1" dirty="0">
                <a:solidFill>
                  <a:schemeClr val="accent1"/>
                </a:solidFill>
              </a:rPr>
              <a:t>no risk </a:t>
            </a:r>
            <a:r>
              <a:rPr lang="en-US" sz="800" dirty="0"/>
              <a:t>associated with 5 or more alcohol  drink once or twice per week.</a:t>
            </a:r>
            <a:r>
              <a:rPr lang="en-US" sz="800" kern="100" baseline="30000" dirty="0">
                <a:latin typeface="Aptos" panose="020B0004020202020204" pitchFamily="34" charset="0"/>
                <a:cs typeface="Times New Roman" panose="02020603050405020304" pitchFamily="18" charset="0"/>
              </a:rPr>
              <a:t> 21</a:t>
            </a:r>
            <a:endParaRPr lang="en-US" sz="800" dirty="0"/>
          </a:p>
          <a:p>
            <a:pPr marL="628650" lvl="1" indent="-171450">
              <a:buFont typeface="Arial" panose="020B0604020202020204" pitchFamily="34" charset="0"/>
              <a:buChar char="•"/>
            </a:pPr>
            <a:r>
              <a:rPr lang="en-US" sz="800" b="1" dirty="0"/>
              <a:t>21.2% of 9</a:t>
            </a:r>
            <a:r>
              <a:rPr lang="en-US" sz="800" b="1" baseline="30000" dirty="0"/>
              <a:t>th</a:t>
            </a:r>
            <a:r>
              <a:rPr lang="en-US" sz="800" b="1" dirty="0"/>
              <a:t> graders in Pennington </a:t>
            </a:r>
          </a:p>
          <a:p>
            <a:pPr marL="628650" lvl="1" indent="-171450">
              <a:buFont typeface="Arial" panose="020B0604020202020204" pitchFamily="34" charset="0"/>
              <a:buChar char="•"/>
            </a:pPr>
            <a:r>
              <a:rPr lang="en-US" sz="800" b="1" dirty="0"/>
              <a:t>38.7% of 9</a:t>
            </a:r>
            <a:r>
              <a:rPr lang="en-US" sz="800" b="1" baseline="30000" dirty="0"/>
              <a:t>th</a:t>
            </a:r>
            <a:r>
              <a:rPr lang="en-US" sz="800" b="1" dirty="0"/>
              <a:t> graders in Red Lake</a:t>
            </a:r>
          </a:p>
          <a:p>
            <a:pPr marL="171450" indent="-171450">
              <a:buFont typeface="Arial" panose="020B0604020202020204" pitchFamily="34" charset="0"/>
              <a:buChar char="•"/>
            </a:pPr>
            <a:r>
              <a:rPr lang="en-US" sz="800" b="1" dirty="0"/>
              <a:t>58.1% (Pennington) and 57.1% (Red Lake)</a:t>
            </a:r>
            <a:r>
              <a:rPr lang="en-US" sz="800" dirty="0"/>
              <a:t> of 11</a:t>
            </a:r>
            <a:r>
              <a:rPr lang="en-US" sz="800" baseline="30000" dirty="0"/>
              <a:t>th</a:t>
            </a:r>
            <a:r>
              <a:rPr lang="en-US" sz="800" dirty="0"/>
              <a:t> graders have not used alcohol, marijuana, and/or other drugs in the past year.</a:t>
            </a:r>
            <a:r>
              <a:rPr lang="en-US" sz="800" kern="100" baseline="30000" dirty="0">
                <a:latin typeface="Aptos" panose="020B0004020202020204" pitchFamily="34" charset="0"/>
                <a:cs typeface="Times New Roman" panose="02020603050405020304" pitchFamily="18" charset="0"/>
              </a:rPr>
              <a:t>21</a:t>
            </a:r>
            <a:endParaRPr lang="en-US" sz="800" dirty="0"/>
          </a:p>
          <a:p>
            <a:pPr marL="171450" indent="-171450">
              <a:buFont typeface="Arial" panose="020B0604020202020204" pitchFamily="34" charset="0"/>
              <a:buChar char="•"/>
            </a:pPr>
            <a:r>
              <a:rPr lang="en-US" sz="800" b="1" dirty="0"/>
              <a:t>25.2% (Pennington) and 15.4% (Red Lake) of 9</a:t>
            </a:r>
            <a:r>
              <a:rPr lang="en-US" sz="800" b="1" baseline="30000" dirty="0"/>
              <a:t>th</a:t>
            </a:r>
            <a:r>
              <a:rPr lang="en-US" sz="800" b="1" dirty="0"/>
              <a:t> graders</a:t>
            </a:r>
            <a:r>
              <a:rPr lang="en-US" sz="800" dirty="0"/>
              <a:t> reported feeling bothered, feeling down, depressed or hopeless several days.</a:t>
            </a:r>
            <a:r>
              <a:rPr lang="en-US" sz="800" kern="100" baseline="30000" dirty="0">
                <a:latin typeface="Aptos" panose="020B0004020202020204" pitchFamily="34" charset="0"/>
                <a:cs typeface="Times New Roman" panose="02020603050405020304" pitchFamily="18" charset="0"/>
              </a:rPr>
              <a:t>21</a:t>
            </a:r>
            <a:endParaRPr lang="en-US" sz="800" dirty="0"/>
          </a:p>
          <a:p>
            <a:endParaRPr lang="en-US" sz="1200" dirty="0"/>
          </a:p>
        </p:txBody>
      </p:sp>
      <p:sp>
        <p:nvSpPr>
          <p:cNvPr id="10" name="TextBox 9">
            <a:extLst>
              <a:ext uri="{FF2B5EF4-FFF2-40B4-BE49-F238E27FC236}">
                <a16:creationId xmlns:a16="http://schemas.microsoft.com/office/drawing/2014/main" id="{1D1708EB-1EDB-3E55-1106-9A441AFB033C}"/>
              </a:ext>
            </a:extLst>
          </p:cNvPr>
          <p:cNvSpPr txBox="1"/>
          <p:nvPr/>
        </p:nvSpPr>
        <p:spPr>
          <a:xfrm>
            <a:off x="154573" y="2947133"/>
            <a:ext cx="2918459" cy="477054"/>
          </a:xfrm>
          <a:prstGeom prst="rect">
            <a:avLst/>
          </a:prstGeom>
          <a:noFill/>
        </p:spPr>
        <p:txBody>
          <a:bodyPr wrap="square" rtlCol="0">
            <a:spAutoFit/>
          </a:bodyPr>
          <a:lstStyle/>
          <a:p>
            <a:r>
              <a:rPr lang="en-US" sz="600" i="1" dirty="0"/>
              <a:t>**Data presented is from the Minnesota Student Survey from 2022</a:t>
            </a:r>
            <a:r>
              <a:rPr lang="en-US" sz="600" i="1" kern="100" baseline="30000" dirty="0">
                <a:latin typeface="Aptos" panose="020B0004020202020204" pitchFamily="34" charset="0"/>
                <a:cs typeface="Times New Roman" panose="02020603050405020304" pitchFamily="18" charset="0"/>
              </a:rPr>
              <a:t>29</a:t>
            </a:r>
            <a:r>
              <a:rPr lang="en-US" sz="600" i="1" dirty="0"/>
              <a:t> to help guide interventions. These are unweighted estimates</a:t>
            </a:r>
            <a:r>
              <a:rPr lang="en-US" sz="600" b="1" i="1" dirty="0">
                <a:solidFill>
                  <a:schemeClr val="accent1"/>
                </a:solidFill>
              </a:rPr>
              <a:t>, interpret with caution, </a:t>
            </a:r>
            <a:r>
              <a:rPr lang="en-US" sz="600" i="1" dirty="0"/>
              <a:t>as they may not be representative of Pennington or Red Lake County due to small sample sizes. Confidence intervals and p-values were not available.</a:t>
            </a:r>
          </a:p>
        </p:txBody>
      </p:sp>
      <p:pic>
        <p:nvPicPr>
          <p:cNvPr id="11" name="Picture 2" descr="PENNINGTON &amp; RED LAKE COUNTY PUBLIC HEALTH &amp; HOME CARE">
            <a:extLst>
              <a:ext uri="{FF2B5EF4-FFF2-40B4-BE49-F238E27FC236}">
                <a16:creationId xmlns:a16="http://schemas.microsoft.com/office/drawing/2014/main" id="{50D4177A-F209-1FD0-943F-12AE506BFAFD}"/>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4718454" y="89877"/>
            <a:ext cx="673151" cy="673151"/>
          </a:xfrm>
          <a:prstGeom prst="rect">
            <a:avLst/>
          </a:prstGeom>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38088E7E-9206-BC20-FBB4-6C4285A41C0F}"/>
              </a:ext>
            </a:extLst>
          </p:cNvPr>
          <p:cNvSpPr txBox="1"/>
          <p:nvPr/>
        </p:nvSpPr>
        <p:spPr>
          <a:xfrm>
            <a:off x="3107883" y="871868"/>
            <a:ext cx="2350745" cy="3077766"/>
          </a:xfrm>
          <a:prstGeom prst="rect">
            <a:avLst/>
          </a:prstGeom>
          <a:noFill/>
        </p:spPr>
        <p:txBody>
          <a:bodyPr wrap="square" rtlCol="0">
            <a:spAutoFit/>
          </a:bodyPr>
          <a:lstStyle/>
          <a:p>
            <a:r>
              <a:rPr lang="en-US" sz="900" b="1" dirty="0">
                <a:solidFill>
                  <a:schemeClr val="accent1"/>
                </a:solidFill>
              </a:rPr>
              <a:t>Nonfatal Drug Overdoses 2016-2022</a:t>
            </a:r>
            <a:r>
              <a:rPr lang="en-US" sz="900" kern="100" baseline="30000" dirty="0">
                <a:latin typeface="Aptos" panose="020B0004020202020204" pitchFamily="34" charset="0"/>
                <a:cs typeface="Times New Roman" panose="02020603050405020304" pitchFamily="18" charset="0"/>
              </a:rPr>
              <a:t> 29</a:t>
            </a:r>
            <a:endParaRPr lang="en-US" sz="900" b="1" dirty="0">
              <a:solidFill>
                <a:schemeClr val="accent1"/>
              </a:solidFill>
            </a:endParaRPr>
          </a:p>
          <a:p>
            <a:pPr marL="171450" indent="-171450">
              <a:buFont typeface="Arial" panose="020B0604020202020204" pitchFamily="34" charset="0"/>
              <a:buChar char="•"/>
            </a:pPr>
            <a:r>
              <a:rPr lang="en-US" sz="800" dirty="0"/>
              <a:t>For nonfatal drug overdoses, </a:t>
            </a:r>
            <a:r>
              <a:rPr lang="en-US" sz="800" b="1" dirty="0"/>
              <a:t>children 0-4 (21%) and 15-19 (8%) </a:t>
            </a:r>
            <a:r>
              <a:rPr lang="en-US" sz="800" dirty="0"/>
              <a:t>had the highest rates in Pennington County for all drugs.</a:t>
            </a:r>
            <a:r>
              <a:rPr lang="en-US" sz="800" kern="100" baseline="30000" dirty="0">
                <a:latin typeface="Aptos" panose="020B0004020202020204" pitchFamily="34" charset="0"/>
                <a:cs typeface="Times New Roman" panose="02020603050405020304" pitchFamily="18" charset="0"/>
              </a:rPr>
              <a:t> 29</a:t>
            </a:r>
            <a:endParaRPr lang="en-US" sz="800" dirty="0"/>
          </a:p>
          <a:p>
            <a:pPr marL="171450" indent="-171450">
              <a:buFont typeface="Arial" panose="020B0604020202020204" pitchFamily="34" charset="0"/>
              <a:buChar char="•"/>
            </a:pPr>
            <a:r>
              <a:rPr lang="en-US" sz="800" dirty="0"/>
              <a:t> Red Lake county had</a:t>
            </a:r>
            <a:r>
              <a:rPr lang="en-US" sz="800" b="1" dirty="0"/>
              <a:t> 6% of children 5-9 </a:t>
            </a:r>
            <a:r>
              <a:rPr lang="en-US" sz="800" dirty="0"/>
              <a:t>suffering from nonfatal drug overdose for all drugs.</a:t>
            </a:r>
            <a:r>
              <a:rPr lang="en-US" sz="800" kern="100" baseline="30000" dirty="0">
                <a:latin typeface="Aptos" panose="020B0004020202020204" pitchFamily="34" charset="0"/>
                <a:cs typeface="Times New Roman" panose="02020603050405020304" pitchFamily="18" charset="0"/>
              </a:rPr>
              <a:t>29</a:t>
            </a:r>
            <a:endParaRPr lang="en-US" sz="800" dirty="0"/>
          </a:p>
          <a:p>
            <a:pPr marL="171450" indent="-171450">
              <a:buFont typeface="Arial" panose="020B0604020202020204" pitchFamily="34" charset="0"/>
              <a:buChar char="•"/>
            </a:pPr>
            <a:r>
              <a:rPr lang="en-US" sz="800" dirty="0"/>
              <a:t>All opioids made up </a:t>
            </a:r>
            <a:r>
              <a:rPr lang="en-US" sz="800" b="1" dirty="0"/>
              <a:t>3% of nonfatal drug overdoses for children 15-19</a:t>
            </a:r>
            <a:r>
              <a:rPr lang="en-US" sz="800" dirty="0"/>
              <a:t> in Pennington County.</a:t>
            </a:r>
            <a:r>
              <a:rPr lang="en-US" sz="800" kern="100" baseline="30000" dirty="0">
                <a:latin typeface="Aptos" panose="020B0004020202020204" pitchFamily="34" charset="0"/>
                <a:cs typeface="Times New Roman" panose="02020603050405020304" pitchFamily="18" charset="0"/>
              </a:rPr>
              <a:t>29</a:t>
            </a:r>
            <a:endParaRPr lang="en-US" sz="800" dirty="0"/>
          </a:p>
          <a:p>
            <a:pPr marL="171450" indent="-171450">
              <a:buFont typeface="Arial" panose="020B0604020202020204" pitchFamily="34" charset="0"/>
              <a:buChar char="•"/>
            </a:pPr>
            <a:r>
              <a:rPr lang="en-US" sz="800" b="1" dirty="0"/>
              <a:t>Stimulants made up 10% </a:t>
            </a:r>
            <a:r>
              <a:rPr lang="en-US" sz="800" dirty="0"/>
              <a:t>of nonfatal overdoses for children 0-4 and 15-19. It made up </a:t>
            </a:r>
            <a:r>
              <a:rPr lang="en-US" sz="800" b="1" dirty="0"/>
              <a:t>5% of nonfatal overdoses for children 10-14.</a:t>
            </a:r>
            <a:r>
              <a:rPr lang="en-US" sz="800" b="1" kern="100" baseline="30000" dirty="0">
                <a:latin typeface="Aptos" panose="020B0004020202020204" pitchFamily="34" charset="0"/>
                <a:cs typeface="Times New Roman" panose="02020603050405020304" pitchFamily="18" charset="0"/>
              </a:rPr>
              <a:t>29</a:t>
            </a:r>
            <a:endParaRPr lang="en-US" sz="800" b="1" dirty="0"/>
          </a:p>
          <a:p>
            <a:pPr marL="171450" indent="-171450">
              <a:buFont typeface="Arial" panose="020B0604020202020204" pitchFamily="34" charset="0"/>
              <a:buChar char="•"/>
            </a:pPr>
            <a:r>
              <a:rPr lang="en-US" sz="800" dirty="0"/>
              <a:t>Amphetamine made up </a:t>
            </a:r>
            <a:r>
              <a:rPr lang="en-US" sz="800" b="1" dirty="0"/>
              <a:t>11% of nonfatal overdoses in children 0-4 and 6% for children 10-14 and 15-19</a:t>
            </a:r>
            <a:r>
              <a:rPr lang="en-US" sz="800" dirty="0"/>
              <a:t>.</a:t>
            </a:r>
            <a:r>
              <a:rPr lang="en-US" sz="800" kern="100" baseline="30000" dirty="0">
                <a:latin typeface="Aptos" panose="020B0004020202020204" pitchFamily="34" charset="0"/>
                <a:cs typeface="Times New Roman" panose="02020603050405020304" pitchFamily="18" charset="0"/>
              </a:rPr>
              <a:t>29</a:t>
            </a:r>
            <a:endParaRPr lang="en-US" sz="800" dirty="0"/>
          </a:p>
          <a:p>
            <a:pPr marL="171450" indent="-171450">
              <a:buFont typeface="Arial" panose="020B0604020202020204" pitchFamily="34" charset="0"/>
              <a:buChar char="•"/>
            </a:pPr>
            <a:r>
              <a:rPr lang="en-US" sz="800" dirty="0"/>
              <a:t>Benzodiazepine made up of </a:t>
            </a:r>
            <a:r>
              <a:rPr lang="en-US" sz="800" b="1" dirty="0"/>
              <a:t>6% of overdoses </a:t>
            </a:r>
            <a:r>
              <a:rPr lang="en-US" sz="800" dirty="0"/>
              <a:t>for children 0-4 and 15-19.</a:t>
            </a:r>
            <a:r>
              <a:rPr lang="en-US" sz="800" kern="100" baseline="30000" dirty="0">
                <a:latin typeface="Aptos" panose="020B0004020202020204" pitchFamily="34" charset="0"/>
                <a:cs typeface="Times New Roman" panose="02020603050405020304" pitchFamily="18" charset="0"/>
              </a:rPr>
              <a:t>22</a:t>
            </a:r>
            <a:endParaRPr lang="en-US" sz="800" dirty="0"/>
          </a:p>
          <a:p>
            <a:pPr marL="171450" indent="-171450">
              <a:buFont typeface="Arial" panose="020B0604020202020204" pitchFamily="34" charset="0"/>
              <a:buChar char="•"/>
            </a:pPr>
            <a:r>
              <a:rPr lang="en-US" sz="800" dirty="0"/>
              <a:t>Pennington had </a:t>
            </a:r>
            <a:r>
              <a:rPr lang="en-US" sz="800" b="1" dirty="0"/>
              <a:t>20 youth </a:t>
            </a:r>
            <a:r>
              <a:rPr lang="en-US" sz="800" dirty="0"/>
              <a:t>with</a:t>
            </a:r>
            <a:r>
              <a:rPr lang="en-US" sz="800" b="1" dirty="0"/>
              <a:t> </a:t>
            </a:r>
            <a:r>
              <a:rPr lang="en-US" sz="800" dirty="0"/>
              <a:t>drug arrest charges while Red Lake had </a:t>
            </a:r>
            <a:r>
              <a:rPr lang="en-US" sz="800" b="1" dirty="0"/>
              <a:t>0 youth </a:t>
            </a:r>
            <a:r>
              <a:rPr lang="en-US" sz="800" dirty="0"/>
              <a:t>from 2021-2024. </a:t>
            </a:r>
            <a:r>
              <a:rPr lang="en-US" sz="800" kern="100" baseline="30000" dirty="0">
                <a:latin typeface="Aptos" panose="020B0004020202020204" pitchFamily="34" charset="0"/>
                <a:cs typeface="Times New Roman" panose="02020603050405020304" pitchFamily="18" charset="0"/>
              </a:rPr>
              <a:t>22</a:t>
            </a:r>
            <a:endParaRPr lang="en-US" sz="800" dirty="0"/>
          </a:p>
          <a:p>
            <a:pPr marL="171450" indent="-171450">
              <a:buFont typeface="Arial" panose="020B0604020202020204" pitchFamily="34" charset="0"/>
              <a:buChar char="•"/>
            </a:pPr>
            <a:endParaRPr lang="en-US" sz="800" dirty="0"/>
          </a:p>
          <a:p>
            <a:endParaRPr lang="en-US" sz="900" dirty="0"/>
          </a:p>
        </p:txBody>
      </p:sp>
      <p:sp>
        <p:nvSpPr>
          <p:cNvPr id="3" name="TextBox 2">
            <a:extLst>
              <a:ext uri="{FF2B5EF4-FFF2-40B4-BE49-F238E27FC236}">
                <a16:creationId xmlns:a16="http://schemas.microsoft.com/office/drawing/2014/main" id="{FC42F429-77C3-97BE-63CA-328AF4D81903}"/>
              </a:ext>
            </a:extLst>
          </p:cNvPr>
          <p:cNvSpPr txBox="1"/>
          <p:nvPr/>
        </p:nvSpPr>
        <p:spPr>
          <a:xfrm>
            <a:off x="2869005" y="3634464"/>
            <a:ext cx="2602418" cy="738664"/>
          </a:xfrm>
          <a:prstGeom prst="rect">
            <a:avLst/>
          </a:prstGeom>
          <a:noFill/>
        </p:spPr>
        <p:txBody>
          <a:bodyPr wrap="square" rtlCol="0">
            <a:spAutoFit/>
          </a:bodyPr>
          <a:lstStyle/>
          <a:p>
            <a:r>
              <a:rPr lang="en-US" sz="600" i="1" dirty="0"/>
              <a:t>**Data presented is from the Minnesota Department of Health’s Nonfatal Drug Overdose Dashboard</a:t>
            </a:r>
            <a:r>
              <a:rPr lang="en-US" sz="600" i="1" kern="100" baseline="30000" dirty="0">
                <a:latin typeface="Aptos" panose="020B0004020202020204" pitchFamily="34" charset="0"/>
                <a:cs typeface="Times New Roman" panose="02020603050405020304" pitchFamily="18" charset="0"/>
              </a:rPr>
              <a:t>29</a:t>
            </a:r>
            <a:r>
              <a:rPr lang="en-US" sz="600" i="1" dirty="0"/>
              <a:t>, rates and estimates </a:t>
            </a:r>
            <a:r>
              <a:rPr lang="en-US" sz="600" b="1" i="1" dirty="0">
                <a:solidFill>
                  <a:schemeClr val="accent1"/>
                </a:solidFill>
              </a:rPr>
              <a:t>are standardized to the Minnesota population in 2020 </a:t>
            </a:r>
            <a:r>
              <a:rPr lang="en-US" sz="600" i="1" dirty="0"/>
              <a:t>using the US Census Bureau. Some data is suppressed due to unstable rates or privacy. </a:t>
            </a:r>
            <a:r>
              <a:rPr lang="en-US" sz="600" b="1" i="1" dirty="0">
                <a:solidFill>
                  <a:schemeClr val="accent1"/>
                </a:solidFill>
              </a:rPr>
              <a:t>Interpret with caution </a:t>
            </a:r>
            <a:r>
              <a:rPr lang="en-US" sz="600" i="1" dirty="0"/>
              <a:t>as all drug overdoses are suspected drug overdoses. The last two data points are from the Minnesota Drug Crimes and Overdose Dashboard. Confidence intervals and p-values not available. </a:t>
            </a:r>
          </a:p>
        </p:txBody>
      </p:sp>
      <p:pic>
        <p:nvPicPr>
          <p:cNvPr id="14" name="Picture 13" descr="A group of yellow flowers&#10;&#10;AI-generated content may be incorrect.">
            <a:extLst>
              <a:ext uri="{FF2B5EF4-FFF2-40B4-BE49-F238E27FC236}">
                <a16:creationId xmlns:a16="http://schemas.microsoft.com/office/drawing/2014/main" id="{E24E5EE8-36D9-FEE9-2127-CF6E395162E5}"/>
              </a:ext>
            </a:extLst>
          </p:cNvPr>
          <p:cNvPicPr>
            <a:picLocks noChangeAspect="1"/>
          </p:cNvPicPr>
          <p:nvPr/>
        </p:nvPicPr>
        <p:blipFill>
          <a:blip r:embed="rId6">
            <a:extLs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a:off x="3107883" y="4594484"/>
            <a:ext cx="1947146" cy="1628671"/>
          </a:xfrm>
          <a:prstGeom prst="rect">
            <a:avLst/>
          </a:prstGeom>
        </p:spPr>
      </p:pic>
      <p:sp>
        <p:nvSpPr>
          <p:cNvPr id="17" name="TextBox 16">
            <a:extLst>
              <a:ext uri="{FF2B5EF4-FFF2-40B4-BE49-F238E27FC236}">
                <a16:creationId xmlns:a16="http://schemas.microsoft.com/office/drawing/2014/main" id="{245378C8-7B47-C56D-C0FD-6DD109387B13}"/>
              </a:ext>
            </a:extLst>
          </p:cNvPr>
          <p:cNvSpPr txBox="1"/>
          <p:nvPr/>
        </p:nvSpPr>
        <p:spPr>
          <a:xfrm>
            <a:off x="3952639" y="6346738"/>
            <a:ext cx="1533761" cy="276999"/>
          </a:xfrm>
          <a:prstGeom prst="rect">
            <a:avLst/>
          </a:prstGeom>
          <a:noFill/>
        </p:spPr>
        <p:txBody>
          <a:bodyPr wrap="square" rtlCol="0">
            <a:spAutoFit/>
          </a:bodyPr>
          <a:lstStyle/>
          <a:p>
            <a:pPr algn="ctr"/>
            <a:r>
              <a:rPr lang="en-US" sz="400" b="1" i="1" dirty="0">
                <a:solidFill>
                  <a:schemeClr val="accent1"/>
                </a:solidFill>
              </a:rPr>
              <a:t>Created by Miranda Griechen, BA, MPH, Public Health Educator, Pennington &amp; Red Lake County Public Health &amp; Home Care </a:t>
            </a:r>
          </a:p>
        </p:txBody>
      </p:sp>
      <p:pic>
        <p:nvPicPr>
          <p:cNvPr id="5" name="Picture 2" descr="PENNINGTON &amp; RED LAKE COUNTY PUBLIC HEALTH &amp; HOME CARE">
            <a:extLst>
              <a:ext uri="{FF2B5EF4-FFF2-40B4-BE49-F238E27FC236}">
                <a16:creationId xmlns:a16="http://schemas.microsoft.com/office/drawing/2014/main" id="{63D577D1-875E-28B5-07E7-FC94996558FA}"/>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40614" y="89877"/>
            <a:ext cx="673151" cy="673151"/>
          </a:xfrm>
          <a:prstGeom prst="rect">
            <a:avLst/>
          </a:prstGeom>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4336626C-027C-C2FE-E172-088A5F1B604B}"/>
              </a:ext>
            </a:extLst>
          </p:cNvPr>
          <p:cNvSpPr txBox="1"/>
          <p:nvPr/>
        </p:nvSpPr>
        <p:spPr>
          <a:xfrm>
            <a:off x="43579" y="6031268"/>
            <a:ext cx="2835175" cy="907941"/>
          </a:xfrm>
          <a:prstGeom prst="rect">
            <a:avLst/>
          </a:prstGeom>
          <a:noFill/>
        </p:spPr>
        <p:txBody>
          <a:bodyPr wrap="square" rtlCol="0">
            <a:spAutoFit/>
          </a:bodyPr>
          <a:lstStyle/>
          <a:p>
            <a:r>
              <a:rPr lang="en-US" sz="700" b="1" dirty="0"/>
              <a:t>For more information, please visit: </a:t>
            </a:r>
          </a:p>
          <a:p>
            <a:r>
              <a:rPr lang="en-US" sz="600" dirty="0">
                <a:hlinkClick r:id="rId8"/>
              </a:rPr>
              <a:t>Minnesota Student Survey</a:t>
            </a:r>
            <a:endParaRPr lang="en-US" sz="600" dirty="0"/>
          </a:p>
          <a:p>
            <a:r>
              <a:rPr lang="en-US" sz="600" dirty="0">
                <a:hlinkClick r:id="rId9"/>
              </a:rPr>
              <a:t>Nonfatal Drug Overdose Dashboard - MN Dept. of Health</a:t>
            </a:r>
            <a:endParaRPr lang="en-US" sz="600" dirty="0"/>
          </a:p>
          <a:p>
            <a:r>
              <a:rPr lang="en-US" sz="600" dirty="0">
                <a:hlinkClick r:id="rId10"/>
              </a:rPr>
              <a:t>Protecting Youth From the Harms of Vaping | Smoking and Tobacco Use | CDC</a:t>
            </a:r>
            <a:endParaRPr lang="en-US" sz="600" dirty="0"/>
          </a:p>
          <a:p>
            <a:r>
              <a:rPr lang="en-US" sz="600" dirty="0">
                <a:hlinkClick r:id="rId11"/>
              </a:rPr>
              <a:t>Cannabis and Teens | Cannabis and Public Health | CDC</a:t>
            </a:r>
            <a:endParaRPr lang="en-US" sz="600" dirty="0"/>
          </a:p>
          <a:p>
            <a:r>
              <a:rPr lang="en-US" sz="600" dirty="0">
                <a:hlinkClick r:id="rId12"/>
              </a:rPr>
              <a:t>Substance Use Among Youth | Reducing Health Risks Among Youth | CDC</a:t>
            </a:r>
            <a:endParaRPr lang="en-US" sz="600" dirty="0"/>
          </a:p>
          <a:p>
            <a:r>
              <a:rPr lang="en-US" sz="600" dirty="0">
                <a:hlinkClick r:id="rId13"/>
              </a:rPr>
              <a:t>About Underage Drinking | Alcohol Use | CDC</a:t>
            </a:r>
            <a:endParaRPr lang="en-US" sz="600" dirty="0"/>
          </a:p>
          <a:p>
            <a:endParaRPr lang="en-US" sz="800" dirty="0"/>
          </a:p>
        </p:txBody>
      </p:sp>
      <p:sp>
        <p:nvSpPr>
          <p:cNvPr id="15" name="TextBox 14">
            <a:extLst>
              <a:ext uri="{FF2B5EF4-FFF2-40B4-BE49-F238E27FC236}">
                <a16:creationId xmlns:a16="http://schemas.microsoft.com/office/drawing/2014/main" id="{D9DC691C-A6CE-811E-3713-C8CB2354CCA7}"/>
              </a:ext>
            </a:extLst>
          </p:cNvPr>
          <p:cNvSpPr txBox="1"/>
          <p:nvPr/>
        </p:nvSpPr>
        <p:spPr>
          <a:xfrm>
            <a:off x="5093969" y="6529113"/>
            <a:ext cx="524865" cy="276999"/>
          </a:xfrm>
          <a:prstGeom prst="rect">
            <a:avLst/>
          </a:prstGeom>
          <a:noFill/>
        </p:spPr>
        <p:txBody>
          <a:bodyPr wrap="square" rtlCol="0">
            <a:spAutoFit/>
          </a:bodyPr>
          <a:lstStyle/>
          <a:p>
            <a:r>
              <a:rPr lang="en-US" sz="1200" b="1" dirty="0"/>
              <a:t>6</a:t>
            </a:r>
          </a:p>
        </p:txBody>
      </p:sp>
      <p:graphicFrame>
        <p:nvGraphicFramePr>
          <p:cNvPr id="18" name="Chart 17">
            <a:extLst>
              <a:ext uri="{FF2B5EF4-FFF2-40B4-BE49-F238E27FC236}">
                <a16:creationId xmlns:a16="http://schemas.microsoft.com/office/drawing/2014/main" id="{D17C588A-3C96-8469-9019-B4C4F7D91210}"/>
              </a:ext>
            </a:extLst>
          </p:cNvPr>
          <p:cNvGraphicFramePr>
            <a:graphicFrameLocks/>
          </p:cNvGraphicFramePr>
          <p:nvPr>
            <p:extLst>
              <p:ext uri="{D42A27DB-BD31-4B8C-83A1-F6EECF244321}">
                <p14:modId xmlns:p14="http://schemas.microsoft.com/office/powerpoint/2010/main" val="2638427941"/>
              </p:ext>
            </p:extLst>
          </p:nvPr>
        </p:nvGraphicFramePr>
        <p:xfrm>
          <a:off x="46529" y="794632"/>
          <a:ext cx="3162338" cy="2279638"/>
        </p:xfrm>
        <a:graphic>
          <a:graphicData uri="http://schemas.openxmlformats.org/drawingml/2006/chart">
            <c:chart xmlns:c="http://schemas.openxmlformats.org/drawingml/2006/chart" xmlns:r="http://schemas.openxmlformats.org/officeDocument/2006/relationships" r:id="rId14"/>
          </a:graphicData>
        </a:graphic>
      </p:graphicFrame>
    </p:spTree>
    <p:extLst>
      <p:ext uri="{BB962C8B-B14F-4D97-AF65-F5344CB8AC3E}">
        <p14:creationId xmlns:p14="http://schemas.microsoft.com/office/powerpoint/2010/main" val="24937184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field of dry grass&#10;&#10;AI-generated content may be incorrect.">
            <a:extLst>
              <a:ext uri="{FF2B5EF4-FFF2-40B4-BE49-F238E27FC236}">
                <a16:creationId xmlns:a16="http://schemas.microsoft.com/office/drawing/2014/main" id="{D5D50BC8-FE6B-C15C-E917-FC9CEA6B6EB0}"/>
              </a:ext>
            </a:extLst>
          </p:cNvPr>
          <p:cNvPicPr>
            <a:picLocks noChangeAspect="1"/>
          </p:cNvPicPr>
          <p:nvPr/>
        </p:nvPicPr>
        <p:blipFill>
          <a:blip r:embed="rId3">
            <a:alphaModFix amt="50000"/>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0" y="-1"/>
            <a:ext cx="5486400" cy="916247"/>
          </a:xfrm>
          <a:prstGeom prst="rect">
            <a:avLst/>
          </a:prstGeom>
        </p:spPr>
      </p:pic>
      <p:sp>
        <p:nvSpPr>
          <p:cNvPr id="2" name="Title 1">
            <a:extLst>
              <a:ext uri="{FF2B5EF4-FFF2-40B4-BE49-F238E27FC236}">
                <a16:creationId xmlns:a16="http://schemas.microsoft.com/office/drawing/2014/main" id="{BCC04F5E-B80D-5222-1171-E5C3C76E9A0F}"/>
              </a:ext>
            </a:extLst>
          </p:cNvPr>
          <p:cNvSpPr>
            <a:spLocks noGrp="1"/>
          </p:cNvSpPr>
          <p:nvPr>
            <p:ph type="title"/>
          </p:nvPr>
        </p:nvSpPr>
        <p:spPr>
          <a:xfrm>
            <a:off x="377190" y="36719"/>
            <a:ext cx="4732020" cy="842805"/>
          </a:xfrm>
        </p:spPr>
        <p:txBody>
          <a:bodyPr>
            <a:normAutofit/>
          </a:bodyPr>
          <a:lstStyle/>
          <a:p>
            <a:pPr algn="ctr"/>
            <a:r>
              <a:rPr lang="en-US" sz="2000" dirty="0">
                <a:latin typeface="Arial" panose="020B0604020202020204" pitchFamily="34" charset="0"/>
                <a:cs typeface="Arial" panose="020B0604020202020204" pitchFamily="34" charset="0"/>
              </a:rPr>
              <a:t>CSUP Needs Assessment</a:t>
            </a:r>
            <a:br>
              <a:rPr lang="en-US" sz="2700" dirty="0">
                <a:latin typeface="Arial" panose="020B0604020202020204" pitchFamily="34" charset="0"/>
                <a:cs typeface="Arial" panose="020B0604020202020204" pitchFamily="34" charset="0"/>
              </a:rPr>
            </a:br>
            <a:r>
              <a:rPr lang="en-US" sz="1100" dirty="0">
                <a:latin typeface="Arial" panose="020B0604020202020204" pitchFamily="34" charset="0"/>
                <a:cs typeface="Arial" panose="020B0604020202020204" pitchFamily="34" charset="0"/>
              </a:rPr>
              <a:t>Pennington &amp; Red Lake County </a:t>
            </a:r>
            <a:br>
              <a:rPr lang="en-US" sz="2800" dirty="0">
                <a:latin typeface="Arial" panose="020B0604020202020204" pitchFamily="34" charset="0"/>
                <a:cs typeface="Arial" panose="020B0604020202020204" pitchFamily="34" charset="0"/>
              </a:rPr>
            </a:br>
            <a:r>
              <a:rPr lang="en-US" sz="1100" b="1" dirty="0">
                <a:solidFill>
                  <a:schemeClr val="bg1"/>
                </a:solidFill>
                <a:latin typeface="Arial" panose="020B0604020202020204" pitchFamily="34" charset="0"/>
                <a:cs typeface="Arial" panose="020B0604020202020204" pitchFamily="34" charset="0"/>
              </a:rPr>
              <a:t>Adult Baseline Assessment: Substance Use </a:t>
            </a:r>
            <a:endParaRPr lang="en-US" sz="1100" b="1" dirty="0">
              <a:solidFill>
                <a:schemeClr val="bg1"/>
              </a:solidFill>
            </a:endParaRPr>
          </a:p>
        </p:txBody>
      </p:sp>
      <p:sp>
        <p:nvSpPr>
          <p:cNvPr id="3" name="Content Placeholder 2">
            <a:extLst>
              <a:ext uri="{FF2B5EF4-FFF2-40B4-BE49-F238E27FC236}">
                <a16:creationId xmlns:a16="http://schemas.microsoft.com/office/drawing/2014/main" id="{C61CC2EB-2738-FFF4-CC10-DE6D9BF11D18}"/>
              </a:ext>
            </a:extLst>
          </p:cNvPr>
          <p:cNvSpPr>
            <a:spLocks noGrp="1"/>
          </p:cNvSpPr>
          <p:nvPr>
            <p:ph idx="1"/>
          </p:nvPr>
        </p:nvSpPr>
        <p:spPr>
          <a:xfrm>
            <a:off x="377190" y="1288386"/>
            <a:ext cx="4732020" cy="4351338"/>
          </a:xfrm>
        </p:spPr>
        <p:txBody>
          <a:bodyPr/>
          <a:lstStyle/>
          <a:p>
            <a:pPr marL="0" indent="0">
              <a:buNone/>
            </a:pPr>
            <a:endParaRPr lang="en-US" dirty="0"/>
          </a:p>
          <a:p>
            <a:pPr marL="0" indent="0">
              <a:buNone/>
            </a:pPr>
            <a:endParaRPr lang="en-US" dirty="0"/>
          </a:p>
        </p:txBody>
      </p:sp>
      <p:graphicFrame>
        <p:nvGraphicFramePr>
          <p:cNvPr id="7" name="Chart 6">
            <a:extLst>
              <a:ext uri="{FF2B5EF4-FFF2-40B4-BE49-F238E27FC236}">
                <a16:creationId xmlns:a16="http://schemas.microsoft.com/office/drawing/2014/main" id="{730E5EE4-A83F-0B5C-4102-FCD979E77FE0}"/>
              </a:ext>
            </a:extLst>
          </p:cNvPr>
          <p:cNvGraphicFramePr>
            <a:graphicFrameLocks/>
          </p:cNvGraphicFramePr>
          <p:nvPr>
            <p:extLst>
              <p:ext uri="{D42A27DB-BD31-4B8C-83A1-F6EECF244321}">
                <p14:modId xmlns:p14="http://schemas.microsoft.com/office/powerpoint/2010/main" val="2389379867"/>
              </p:ext>
            </p:extLst>
          </p:nvPr>
        </p:nvGraphicFramePr>
        <p:xfrm>
          <a:off x="1" y="953762"/>
          <a:ext cx="2892215" cy="2204598"/>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8" name="Chart 7">
            <a:extLst>
              <a:ext uri="{FF2B5EF4-FFF2-40B4-BE49-F238E27FC236}">
                <a16:creationId xmlns:a16="http://schemas.microsoft.com/office/drawing/2014/main" id="{EEA25978-EB1B-E45D-A637-69734D78CBDF}"/>
              </a:ext>
            </a:extLst>
          </p:cNvPr>
          <p:cNvGraphicFramePr>
            <a:graphicFrameLocks/>
          </p:cNvGraphicFramePr>
          <p:nvPr>
            <p:extLst>
              <p:ext uri="{D42A27DB-BD31-4B8C-83A1-F6EECF244321}">
                <p14:modId xmlns:p14="http://schemas.microsoft.com/office/powerpoint/2010/main" val="391737905"/>
              </p:ext>
            </p:extLst>
          </p:nvPr>
        </p:nvGraphicFramePr>
        <p:xfrm>
          <a:off x="14909" y="4189059"/>
          <a:ext cx="4271941" cy="1450665"/>
        </p:xfrm>
        <a:graphic>
          <a:graphicData uri="http://schemas.openxmlformats.org/drawingml/2006/chart">
            <c:chart xmlns:c="http://schemas.openxmlformats.org/drawingml/2006/chart" xmlns:r="http://schemas.openxmlformats.org/officeDocument/2006/relationships" r:id="rId6"/>
          </a:graphicData>
        </a:graphic>
      </p:graphicFrame>
      <p:sp>
        <p:nvSpPr>
          <p:cNvPr id="9" name="TextBox 8">
            <a:extLst>
              <a:ext uri="{FF2B5EF4-FFF2-40B4-BE49-F238E27FC236}">
                <a16:creationId xmlns:a16="http://schemas.microsoft.com/office/drawing/2014/main" id="{4FB58FEB-460D-AB90-2B24-F78BFD2C5FC2}"/>
              </a:ext>
            </a:extLst>
          </p:cNvPr>
          <p:cNvSpPr txBox="1"/>
          <p:nvPr/>
        </p:nvSpPr>
        <p:spPr>
          <a:xfrm>
            <a:off x="2743200" y="963935"/>
            <a:ext cx="2743199" cy="2400657"/>
          </a:xfrm>
          <a:prstGeom prst="rect">
            <a:avLst/>
          </a:prstGeom>
          <a:noFill/>
        </p:spPr>
        <p:txBody>
          <a:bodyPr wrap="square" rtlCol="0">
            <a:spAutoFit/>
          </a:bodyPr>
          <a:lstStyle/>
          <a:p>
            <a:r>
              <a:rPr lang="en-US" sz="1000" b="1" dirty="0">
                <a:solidFill>
                  <a:schemeClr val="accent1"/>
                </a:solidFill>
              </a:rPr>
              <a:t>Other Significant Findings</a:t>
            </a:r>
          </a:p>
          <a:p>
            <a:pPr marL="171450" indent="-171450">
              <a:buFont typeface="Arial" panose="020B0604020202020204" pitchFamily="34" charset="0"/>
              <a:buChar char="•"/>
            </a:pPr>
            <a:r>
              <a:rPr lang="en-US" sz="700" dirty="0"/>
              <a:t>Pennington had </a:t>
            </a:r>
            <a:r>
              <a:rPr lang="en-US" sz="700" b="1" dirty="0"/>
              <a:t>25 nonfatal drug overdoses, </a:t>
            </a:r>
            <a:r>
              <a:rPr lang="en-US" sz="700" dirty="0"/>
              <a:t>and </a:t>
            </a:r>
            <a:r>
              <a:rPr lang="en-US" sz="700" b="1" dirty="0"/>
              <a:t>15 fatal drug overdoses </a:t>
            </a:r>
            <a:r>
              <a:rPr lang="en-US" sz="700" dirty="0"/>
              <a:t>that</a:t>
            </a:r>
            <a:r>
              <a:rPr lang="en-US" sz="700" b="1" dirty="0"/>
              <a:t> </a:t>
            </a:r>
            <a:r>
              <a:rPr lang="en-US" sz="700" dirty="0"/>
              <a:t>were reported from 2017-2023. Red Lake did not have any data.</a:t>
            </a:r>
            <a:r>
              <a:rPr lang="en-US" sz="700" kern="100" baseline="30000" dirty="0">
                <a:latin typeface="Aptos" panose="020B0004020202020204" pitchFamily="34" charset="0"/>
                <a:cs typeface="Times New Roman" panose="02020603050405020304" pitchFamily="18" charset="0"/>
              </a:rPr>
              <a:t>23, 29</a:t>
            </a:r>
            <a:endParaRPr lang="en-US" sz="700" dirty="0"/>
          </a:p>
          <a:p>
            <a:pPr marL="171450" indent="-171450">
              <a:buFont typeface="Arial" panose="020B0604020202020204" pitchFamily="34" charset="0"/>
              <a:buChar char="•"/>
            </a:pPr>
            <a:r>
              <a:rPr lang="en-US" sz="700" b="1" dirty="0"/>
              <a:t>26.2% (22.7%, 30.0%) </a:t>
            </a:r>
            <a:r>
              <a:rPr lang="en-US" sz="700" dirty="0"/>
              <a:t>of adults in Pennington and </a:t>
            </a:r>
            <a:r>
              <a:rPr lang="en-US" sz="700" b="1" dirty="0"/>
              <a:t>25.8% (21.9%, 29.8%) </a:t>
            </a:r>
            <a:r>
              <a:rPr lang="en-US" sz="700" dirty="0"/>
              <a:t>of adults in Red Lake had depression in 2022.</a:t>
            </a:r>
            <a:r>
              <a:rPr lang="en-US" sz="700" kern="100" baseline="30000" dirty="0">
                <a:latin typeface="Aptos" panose="020B0004020202020204" pitchFamily="34" charset="0"/>
                <a:cs typeface="Times New Roman" panose="02020603050405020304" pitchFamily="18" charset="0"/>
              </a:rPr>
              <a:t>30</a:t>
            </a:r>
            <a:r>
              <a:rPr lang="en-US" sz="700" dirty="0"/>
              <a:t> </a:t>
            </a:r>
          </a:p>
          <a:p>
            <a:pPr marL="171450" indent="-171450">
              <a:buFont typeface="Arial" panose="020B0604020202020204" pitchFamily="34" charset="0"/>
              <a:buChar char="•"/>
            </a:pPr>
            <a:r>
              <a:rPr lang="en-US" sz="700" dirty="0"/>
              <a:t>Pennington and Red Lake County do not have accurate data, but it’s estimated by the MN EHR Consortium in 2024 that  at least </a:t>
            </a:r>
            <a:r>
              <a:rPr lang="en-US" sz="700" b="1" dirty="0"/>
              <a:t>1% of individuals </a:t>
            </a:r>
            <a:r>
              <a:rPr lang="en-US" sz="700" dirty="0"/>
              <a:t>in these counties is suffering from dependence from cannabis, cocaine, and opioids.</a:t>
            </a:r>
            <a:r>
              <a:rPr lang="en-US" sz="700" kern="100" baseline="30000" dirty="0">
                <a:latin typeface="Aptos" panose="020B0004020202020204" pitchFamily="34" charset="0"/>
                <a:cs typeface="Times New Roman" panose="02020603050405020304" pitchFamily="18" charset="0"/>
              </a:rPr>
              <a:t>31</a:t>
            </a:r>
            <a:endParaRPr lang="en-US" sz="700" dirty="0"/>
          </a:p>
          <a:p>
            <a:pPr marL="628650" lvl="1" indent="-171450">
              <a:buFont typeface="Arial" panose="020B0604020202020204" pitchFamily="34" charset="0"/>
              <a:buChar char="•"/>
            </a:pPr>
            <a:r>
              <a:rPr lang="en-US" sz="700" b="1" dirty="0"/>
              <a:t>3%</a:t>
            </a:r>
            <a:r>
              <a:rPr lang="en-US" sz="700" dirty="0"/>
              <a:t> alcohol dependence for Pennington</a:t>
            </a:r>
            <a:r>
              <a:rPr lang="en-US" sz="700" kern="100" baseline="30000" dirty="0">
                <a:latin typeface="Aptos" panose="020B0004020202020204" pitchFamily="34" charset="0"/>
                <a:cs typeface="Times New Roman" panose="02020603050405020304" pitchFamily="18" charset="0"/>
              </a:rPr>
              <a:t> </a:t>
            </a:r>
            <a:endParaRPr lang="en-US" sz="700" dirty="0"/>
          </a:p>
          <a:p>
            <a:pPr marL="628650" lvl="1" indent="-171450">
              <a:buFont typeface="Arial" panose="020B0604020202020204" pitchFamily="34" charset="0"/>
              <a:buChar char="•"/>
            </a:pPr>
            <a:r>
              <a:rPr lang="en-US" sz="700" b="1" dirty="0"/>
              <a:t>2%</a:t>
            </a:r>
            <a:r>
              <a:rPr lang="en-US" sz="700" dirty="0"/>
              <a:t> for alcohol dependence  for Red Lake27</a:t>
            </a:r>
          </a:p>
          <a:p>
            <a:pPr marL="171450" indent="-171450">
              <a:buFont typeface="Arial" panose="020B0604020202020204" pitchFamily="34" charset="0"/>
              <a:buChar char="•"/>
            </a:pPr>
            <a:r>
              <a:rPr lang="en-US" sz="700" dirty="0"/>
              <a:t>There is no data for cannabis-poisoning, however cases have </a:t>
            </a:r>
            <a:r>
              <a:rPr lang="en-US" sz="700" b="1" dirty="0"/>
              <a:t>increased a</a:t>
            </a:r>
            <a:r>
              <a:rPr lang="en-US" sz="700" dirty="0"/>
              <a:t>cross the state, including Greater MN. </a:t>
            </a:r>
            <a:r>
              <a:rPr lang="en-US" sz="700" kern="100" baseline="30000" dirty="0">
                <a:latin typeface="Aptos" panose="020B0004020202020204" pitchFamily="34" charset="0"/>
                <a:cs typeface="Times New Roman" panose="02020603050405020304" pitchFamily="18" charset="0"/>
              </a:rPr>
              <a:t>31</a:t>
            </a:r>
            <a:endParaRPr lang="en-US" sz="700" dirty="0"/>
          </a:p>
          <a:p>
            <a:pPr marL="171450" indent="-171450">
              <a:buFont typeface="Arial" panose="020B0604020202020204" pitchFamily="34" charset="0"/>
              <a:buChar char="•"/>
            </a:pPr>
            <a:r>
              <a:rPr lang="en-US" sz="700" dirty="0"/>
              <a:t>Pennington had</a:t>
            </a:r>
            <a:r>
              <a:rPr lang="en-US" sz="700" b="1" dirty="0"/>
              <a:t> 224 arrests </a:t>
            </a:r>
            <a:r>
              <a:rPr lang="en-US" sz="700" dirty="0"/>
              <a:t>with amphetamines/methamphetamines and marijuana being most of these arrests from 2021-2024.</a:t>
            </a:r>
            <a:r>
              <a:rPr lang="en-US" sz="700" kern="100" baseline="30000" dirty="0">
                <a:latin typeface="Aptos" panose="020B0004020202020204" pitchFamily="34" charset="0"/>
                <a:cs typeface="Times New Roman" panose="02020603050405020304" pitchFamily="18" charset="0"/>
              </a:rPr>
              <a:t>22</a:t>
            </a:r>
            <a:r>
              <a:rPr lang="en-US" sz="700" dirty="0"/>
              <a:t> </a:t>
            </a:r>
          </a:p>
          <a:p>
            <a:pPr marL="171450" indent="-171450">
              <a:buFont typeface="Arial" panose="020B0604020202020204" pitchFamily="34" charset="0"/>
              <a:buChar char="•"/>
            </a:pPr>
            <a:r>
              <a:rPr lang="en-US" sz="700" dirty="0"/>
              <a:t>Red Lake had  </a:t>
            </a:r>
            <a:r>
              <a:rPr lang="en-US" sz="700" b="1" dirty="0"/>
              <a:t>21 arrests, </a:t>
            </a:r>
            <a:r>
              <a:rPr lang="en-US" sz="700" dirty="0"/>
              <a:t>with marijuana and amphetamines/methamphetamines being most of these arrests from 2021-2024. </a:t>
            </a:r>
            <a:r>
              <a:rPr lang="en-US" sz="700" kern="100" baseline="30000" dirty="0">
                <a:latin typeface="Aptos" panose="020B0004020202020204" pitchFamily="34" charset="0"/>
                <a:cs typeface="Times New Roman" panose="02020603050405020304" pitchFamily="18" charset="0"/>
              </a:rPr>
              <a:t>22</a:t>
            </a:r>
            <a:endParaRPr lang="en-US" sz="700" dirty="0"/>
          </a:p>
          <a:p>
            <a:pPr marL="171450" indent="-171450">
              <a:buFont typeface="Arial" panose="020B0604020202020204" pitchFamily="34" charset="0"/>
              <a:buChar char="•"/>
            </a:pPr>
            <a:endParaRPr lang="en-US" sz="700" dirty="0"/>
          </a:p>
        </p:txBody>
      </p:sp>
      <p:pic>
        <p:nvPicPr>
          <p:cNvPr id="15" name="Picture 14">
            <a:extLst>
              <a:ext uri="{FF2B5EF4-FFF2-40B4-BE49-F238E27FC236}">
                <a16:creationId xmlns:a16="http://schemas.microsoft.com/office/drawing/2014/main" id="{220B47FE-659A-CE2F-B442-D18EEE00AE95}"/>
              </a:ext>
            </a:extLst>
          </p:cNvPr>
          <p:cNvPicPr>
            <a:picLocks noChangeAspect="1"/>
          </p:cNvPicPr>
          <p:nvPr/>
        </p:nvPicPr>
        <p:blipFill>
          <a:blip r:embed="rId7">
            <a:duotone>
              <a:schemeClr val="accent1">
                <a:shade val="45000"/>
                <a:satMod val="135000"/>
              </a:schemeClr>
              <a:prstClr val="white"/>
            </a:duotone>
            <a:extLst>
              <a:ext uri="{28A0092B-C50C-407E-A947-70E740481C1C}">
                <a14:useLocalDpi xmlns:a14="http://schemas.microsoft.com/office/drawing/2010/main" val="0"/>
              </a:ext>
              <a:ext uri="{837473B0-CC2E-450A-ABE3-18F120FF3D39}">
                <a1611:picAttrSrcUrl xmlns:a1611="http://schemas.microsoft.com/office/drawing/2016/11/main" r:id="rId8"/>
              </a:ext>
            </a:extLst>
          </a:blip>
          <a:stretch>
            <a:fillRect/>
          </a:stretch>
        </p:blipFill>
        <p:spPr>
          <a:xfrm>
            <a:off x="4245164" y="4590347"/>
            <a:ext cx="1146441" cy="968279"/>
          </a:xfrm>
          <a:prstGeom prst="rect">
            <a:avLst/>
          </a:prstGeom>
        </p:spPr>
      </p:pic>
      <p:sp>
        <p:nvSpPr>
          <p:cNvPr id="16" name="TextBox 15">
            <a:extLst>
              <a:ext uri="{FF2B5EF4-FFF2-40B4-BE49-F238E27FC236}">
                <a16:creationId xmlns:a16="http://schemas.microsoft.com/office/drawing/2014/main" id="{E174831E-2150-3EFE-CD84-46433C5CD1A7}"/>
              </a:ext>
            </a:extLst>
          </p:cNvPr>
          <p:cNvSpPr txBox="1"/>
          <p:nvPr/>
        </p:nvSpPr>
        <p:spPr>
          <a:xfrm>
            <a:off x="3939305" y="6345553"/>
            <a:ext cx="1491240" cy="276999"/>
          </a:xfrm>
          <a:prstGeom prst="rect">
            <a:avLst/>
          </a:prstGeom>
          <a:noFill/>
        </p:spPr>
        <p:txBody>
          <a:bodyPr wrap="square" rtlCol="0">
            <a:spAutoFit/>
          </a:bodyPr>
          <a:lstStyle/>
          <a:p>
            <a:pPr algn="ctr"/>
            <a:r>
              <a:rPr lang="en-US" sz="400" b="1" i="1" dirty="0">
                <a:solidFill>
                  <a:schemeClr val="accent1"/>
                </a:solidFill>
              </a:rPr>
              <a:t>Created by Miranda Griechen, BA, MPH, Public Health Educator, Pennington &amp; Red Lake County Public Health &amp; Home Care </a:t>
            </a:r>
          </a:p>
        </p:txBody>
      </p:sp>
      <p:sp>
        <p:nvSpPr>
          <p:cNvPr id="17" name="TextBox 16">
            <a:extLst>
              <a:ext uri="{FF2B5EF4-FFF2-40B4-BE49-F238E27FC236}">
                <a16:creationId xmlns:a16="http://schemas.microsoft.com/office/drawing/2014/main" id="{A81A0336-4926-65A7-594A-AB5269E46A0B}"/>
              </a:ext>
            </a:extLst>
          </p:cNvPr>
          <p:cNvSpPr txBox="1"/>
          <p:nvPr/>
        </p:nvSpPr>
        <p:spPr>
          <a:xfrm>
            <a:off x="55855" y="3052714"/>
            <a:ext cx="2454862" cy="569387"/>
          </a:xfrm>
          <a:prstGeom prst="rect">
            <a:avLst/>
          </a:prstGeom>
          <a:noFill/>
        </p:spPr>
        <p:txBody>
          <a:bodyPr wrap="square" rtlCol="0">
            <a:spAutoFit/>
          </a:bodyPr>
          <a:lstStyle/>
          <a:p>
            <a:r>
              <a:rPr lang="en-US" sz="600" i="1" dirty="0"/>
              <a:t>**Data presented is from the </a:t>
            </a:r>
            <a:r>
              <a:rPr lang="en-US" sz="600" b="1" i="1" dirty="0">
                <a:solidFill>
                  <a:schemeClr val="accent1"/>
                </a:solidFill>
              </a:rPr>
              <a:t>Centers for Disease Control and Prevention’s PLACES data for 2022.</a:t>
            </a:r>
            <a:r>
              <a:rPr lang="en-US" sz="600" kern="100" baseline="30000" dirty="0">
                <a:latin typeface="Aptos" panose="020B0004020202020204" pitchFamily="34" charset="0"/>
                <a:cs typeface="Times New Roman" panose="02020603050405020304" pitchFamily="18" charset="0"/>
              </a:rPr>
              <a:t> 30</a:t>
            </a:r>
            <a:r>
              <a:rPr lang="en-US" sz="600" b="1" i="1" dirty="0">
                <a:solidFill>
                  <a:schemeClr val="accent1"/>
                </a:solidFill>
              </a:rPr>
              <a:t> </a:t>
            </a:r>
            <a:r>
              <a:rPr lang="en-US" sz="600" i="1" dirty="0"/>
              <a:t>The prevalence of cigarette use, and binge drinking was age-adjusted for more accurate interpretations. Confidence intervals may be wide due to sample size limitations. </a:t>
            </a:r>
          </a:p>
        </p:txBody>
      </p:sp>
      <p:sp>
        <p:nvSpPr>
          <p:cNvPr id="18" name="TextBox 17">
            <a:extLst>
              <a:ext uri="{FF2B5EF4-FFF2-40B4-BE49-F238E27FC236}">
                <a16:creationId xmlns:a16="http://schemas.microsoft.com/office/drawing/2014/main" id="{9992BF61-0FE3-ECC3-531C-FD2BCDDA7B1C}"/>
              </a:ext>
            </a:extLst>
          </p:cNvPr>
          <p:cNvSpPr txBox="1"/>
          <p:nvPr/>
        </p:nvSpPr>
        <p:spPr>
          <a:xfrm>
            <a:off x="76696" y="5650406"/>
            <a:ext cx="5333008" cy="369332"/>
          </a:xfrm>
          <a:prstGeom prst="rect">
            <a:avLst/>
          </a:prstGeom>
          <a:noFill/>
        </p:spPr>
        <p:txBody>
          <a:bodyPr wrap="square" rtlCol="0">
            <a:spAutoFit/>
          </a:bodyPr>
          <a:lstStyle/>
          <a:p>
            <a:r>
              <a:rPr lang="en-US" sz="600" i="1" dirty="0"/>
              <a:t>**Data presented is from the </a:t>
            </a:r>
            <a:r>
              <a:rPr lang="en-US" sz="600" b="1" i="1" dirty="0">
                <a:solidFill>
                  <a:schemeClr val="accent1"/>
                </a:solidFill>
              </a:rPr>
              <a:t>Minnesota Behavioral Risk Factor Surveillance System from 2018-2023 </a:t>
            </a:r>
            <a:r>
              <a:rPr lang="en-US" sz="600" kern="100" baseline="30000" dirty="0">
                <a:latin typeface="Aptos" panose="020B0004020202020204" pitchFamily="34" charset="0"/>
                <a:cs typeface="Times New Roman" panose="02020603050405020304" pitchFamily="18" charset="0"/>
              </a:rPr>
              <a:t>32</a:t>
            </a:r>
            <a:r>
              <a:rPr lang="en-US" sz="600" i="1" dirty="0"/>
              <a:t>. These are weighted estimates. Due to the recent legalization of marijuana, there is not a lot of data on marijuana usage for just Pennington and Red Lake. Therefore, estimates were given for the QUIN County Community Health Board which comprises both Pennington and Red Lake County. The confidence intervals are wide, </a:t>
            </a:r>
            <a:r>
              <a:rPr lang="en-US" sz="600" b="1" i="1" dirty="0">
                <a:solidFill>
                  <a:schemeClr val="accent1"/>
                </a:solidFill>
              </a:rPr>
              <a:t>interpret with caution</a:t>
            </a:r>
            <a:r>
              <a:rPr lang="en-US" sz="600" i="1" dirty="0"/>
              <a:t>. </a:t>
            </a:r>
          </a:p>
        </p:txBody>
      </p:sp>
      <p:sp>
        <p:nvSpPr>
          <p:cNvPr id="20" name="TextBox 19">
            <a:extLst>
              <a:ext uri="{FF2B5EF4-FFF2-40B4-BE49-F238E27FC236}">
                <a16:creationId xmlns:a16="http://schemas.microsoft.com/office/drawing/2014/main" id="{1DB87F44-EBE8-0A40-81E1-A687AADFD182}"/>
              </a:ext>
            </a:extLst>
          </p:cNvPr>
          <p:cNvSpPr txBox="1"/>
          <p:nvPr/>
        </p:nvSpPr>
        <p:spPr>
          <a:xfrm>
            <a:off x="2468560" y="3250140"/>
            <a:ext cx="3117051" cy="1015663"/>
          </a:xfrm>
          <a:prstGeom prst="rect">
            <a:avLst/>
          </a:prstGeom>
          <a:noFill/>
        </p:spPr>
        <p:txBody>
          <a:bodyPr wrap="square">
            <a:spAutoFit/>
          </a:bodyPr>
          <a:lstStyle/>
          <a:p>
            <a:r>
              <a:rPr lang="en-US" sz="600" i="1" dirty="0"/>
              <a:t>**Data presented is from the Minnesota Department of Health’s Nonfatal Drug Overdose Dashboard, rates and estimates </a:t>
            </a:r>
            <a:r>
              <a:rPr lang="en-US" sz="600" b="1" i="1" dirty="0">
                <a:solidFill>
                  <a:schemeClr val="accent1"/>
                </a:solidFill>
              </a:rPr>
              <a:t>are standardized to the Minnesota population in 2023 </a:t>
            </a:r>
            <a:r>
              <a:rPr lang="en-US" sz="600" i="1" dirty="0"/>
              <a:t>using the US Census Bureau. Some data is suppressed due to unstable rates or privacy. </a:t>
            </a:r>
            <a:r>
              <a:rPr lang="en-US" sz="600" b="1" i="1" dirty="0">
                <a:solidFill>
                  <a:schemeClr val="accent1"/>
                </a:solidFill>
              </a:rPr>
              <a:t>Interpret with caution </a:t>
            </a:r>
            <a:r>
              <a:rPr lang="en-US" sz="600" i="1" dirty="0"/>
              <a:t>as all drug overdoses are suspected drug overdoses. Confidence intervals and p-values not available. The second bullet point is also from the </a:t>
            </a:r>
            <a:r>
              <a:rPr lang="en-US" sz="600" b="1" i="1" dirty="0">
                <a:solidFill>
                  <a:schemeClr val="accent1"/>
                </a:solidFill>
              </a:rPr>
              <a:t>Centers for Disease Control and Prevention PLACES data for 2022. </a:t>
            </a:r>
            <a:r>
              <a:rPr lang="en-US" sz="600" i="1" dirty="0"/>
              <a:t>The prevalence of depression was age-adjusted for more accurate interpretations. Confidence intervals may be wide due to sample size limitations. The third bullet point comes from the MN EHR Consortium for 2024, and the last bullet point comes from the  Minnesota Hospital Discharge Data. Most of the data was collected prior to the legalization of marijuana. </a:t>
            </a:r>
            <a:endParaRPr lang="en-US" sz="600" b="1" i="1" dirty="0">
              <a:solidFill>
                <a:schemeClr val="accent1"/>
              </a:solidFill>
            </a:endParaRPr>
          </a:p>
        </p:txBody>
      </p:sp>
      <p:sp>
        <p:nvSpPr>
          <p:cNvPr id="21" name="TextBox 20">
            <a:extLst>
              <a:ext uri="{FF2B5EF4-FFF2-40B4-BE49-F238E27FC236}">
                <a16:creationId xmlns:a16="http://schemas.microsoft.com/office/drawing/2014/main" id="{BD535653-ED3C-D37D-8F2C-EFA30334C391}"/>
              </a:ext>
            </a:extLst>
          </p:cNvPr>
          <p:cNvSpPr txBox="1"/>
          <p:nvPr/>
        </p:nvSpPr>
        <p:spPr>
          <a:xfrm>
            <a:off x="1" y="5974348"/>
            <a:ext cx="2804160" cy="1015663"/>
          </a:xfrm>
          <a:prstGeom prst="rect">
            <a:avLst/>
          </a:prstGeom>
          <a:noFill/>
        </p:spPr>
        <p:txBody>
          <a:bodyPr wrap="square" rtlCol="0">
            <a:spAutoFit/>
          </a:bodyPr>
          <a:lstStyle/>
          <a:p>
            <a:r>
              <a:rPr lang="en-US" sz="600" b="1" dirty="0"/>
              <a:t>For more information, please visit:</a:t>
            </a:r>
          </a:p>
          <a:p>
            <a:r>
              <a:rPr lang="en-US" sz="600" dirty="0">
                <a:hlinkClick r:id="rId9"/>
              </a:rPr>
              <a:t>PLACES: Local Data for Better Health | PLACES | CDC</a:t>
            </a:r>
            <a:endParaRPr lang="en-US" sz="600" dirty="0"/>
          </a:p>
          <a:p>
            <a:r>
              <a:rPr lang="en-US" sz="600" dirty="0">
                <a:hlinkClick r:id="rId10"/>
              </a:rPr>
              <a:t>Behavioral Risk Factor Surveillance System (BRFSS) - MN Dept. of Health</a:t>
            </a:r>
            <a:r>
              <a:rPr lang="en-US" sz="600" dirty="0"/>
              <a:t> </a:t>
            </a:r>
          </a:p>
          <a:p>
            <a:r>
              <a:rPr lang="en-US" sz="600" dirty="0">
                <a:hlinkClick r:id="rId11"/>
              </a:rPr>
              <a:t>Nonfatal Drug Overdose Dashboard - MN Dept. of Health</a:t>
            </a:r>
            <a:endParaRPr lang="en-US" sz="600" dirty="0"/>
          </a:p>
          <a:p>
            <a:r>
              <a:rPr lang="en-US" sz="600" dirty="0">
                <a:hlinkClick r:id="rId12"/>
              </a:rPr>
              <a:t>Substance use - Health, United States</a:t>
            </a:r>
            <a:endParaRPr lang="en-US" sz="600" dirty="0"/>
          </a:p>
          <a:p>
            <a:r>
              <a:rPr lang="en-US" sz="600" dirty="0">
                <a:hlinkClick r:id="rId13"/>
              </a:rPr>
              <a:t>Treatment of Substance Use Disorders | Overdose Prevention | CDC</a:t>
            </a:r>
            <a:endParaRPr lang="en-US" sz="600" dirty="0"/>
          </a:p>
          <a:p>
            <a:r>
              <a:rPr lang="fr-FR" sz="600" dirty="0">
                <a:hlinkClick r:id="rId14"/>
              </a:rPr>
              <a:t>Front Page | Minnesota EHR Consortium</a:t>
            </a:r>
            <a:endParaRPr lang="fr-FR" sz="600" dirty="0"/>
          </a:p>
          <a:p>
            <a:r>
              <a:rPr lang="en-US" sz="600" dirty="0">
                <a:hlinkClick r:id="rId15"/>
              </a:rPr>
              <a:t>Statewide Trends in Drug Overdose: Preliminary 2023 Data Update</a:t>
            </a:r>
            <a:endParaRPr lang="en-US" sz="600" dirty="0"/>
          </a:p>
          <a:p>
            <a:endParaRPr lang="en-US" sz="600" dirty="0"/>
          </a:p>
          <a:p>
            <a:endParaRPr lang="en-US" sz="600" dirty="0"/>
          </a:p>
        </p:txBody>
      </p:sp>
      <p:sp>
        <p:nvSpPr>
          <p:cNvPr id="22" name="TextBox 21">
            <a:extLst>
              <a:ext uri="{FF2B5EF4-FFF2-40B4-BE49-F238E27FC236}">
                <a16:creationId xmlns:a16="http://schemas.microsoft.com/office/drawing/2014/main" id="{1FF6A261-069E-5E75-58E4-F7D9D6A7DE5A}"/>
              </a:ext>
            </a:extLst>
          </p:cNvPr>
          <p:cNvSpPr txBox="1"/>
          <p:nvPr/>
        </p:nvSpPr>
        <p:spPr>
          <a:xfrm>
            <a:off x="5093969" y="6529113"/>
            <a:ext cx="524865" cy="276999"/>
          </a:xfrm>
          <a:prstGeom prst="rect">
            <a:avLst/>
          </a:prstGeom>
          <a:noFill/>
        </p:spPr>
        <p:txBody>
          <a:bodyPr wrap="square" rtlCol="0">
            <a:spAutoFit/>
          </a:bodyPr>
          <a:lstStyle/>
          <a:p>
            <a:r>
              <a:rPr lang="en-US" sz="1200" b="1" dirty="0"/>
              <a:t>7</a:t>
            </a:r>
          </a:p>
        </p:txBody>
      </p:sp>
      <p:pic>
        <p:nvPicPr>
          <p:cNvPr id="5" name="Picture 2" descr="PENNINGTON &amp; RED LAKE COUNTY PUBLIC HEALTH &amp; HOME CARE">
            <a:extLst>
              <a:ext uri="{FF2B5EF4-FFF2-40B4-BE49-F238E27FC236}">
                <a16:creationId xmlns:a16="http://schemas.microsoft.com/office/drawing/2014/main" id="{C2142B0E-A5E7-CF2D-E0CE-4AA456CB33E3}"/>
              </a:ext>
            </a:extLst>
          </p:cNvPr>
          <p:cNvPicPr>
            <a:picLocks noChangeAspect="1" noChangeArrowheads="1"/>
          </p:cNvPicPr>
          <p:nvPr/>
        </p:nvPicPr>
        <p:blipFill>
          <a:blip r:embed="rId16">
            <a:extLst>
              <a:ext uri="{28A0092B-C50C-407E-A947-70E740481C1C}">
                <a14:useLocalDpi xmlns:a14="http://schemas.microsoft.com/office/drawing/2010/main" val="0"/>
              </a:ext>
            </a:extLst>
          </a:blip>
          <a:stretch>
            <a:fillRect/>
          </a:stretch>
        </p:blipFill>
        <p:spPr bwMode="auto">
          <a:xfrm>
            <a:off x="40614" y="89877"/>
            <a:ext cx="673151" cy="673151"/>
          </a:xfrm>
          <a:prstGeom prst="rect">
            <a:avLst/>
          </a:prstGeom>
          <a:extLst>
            <a:ext uri="{909E8E84-426E-40DD-AFC4-6F175D3DCCD1}">
              <a14:hiddenFill xmlns:a14="http://schemas.microsoft.com/office/drawing/2010/main">
                <a:solidFill>
                  <a:srgbClr val="FFFFFF"/>
                </a:solidFill>
              </a14:hiddenFill>
            </a:ext>
          </a:extLst>
        </p:spPr>
      </p:pic>
      <p:pic>
        <p:nvPicPr>
          <p:cNvPr id="6" name="Picture 2" descr="PENNINGTON &amp; RED LAKE COUNTY PUBLIC HEALTH &amp; HOME CARE">
            <a:extLst>
              <a:ext uri="{FF2B5EF4-FFF2-40B4-BE49-F238E27FC236}">
                <a16:creationId xmlns:a16="http://schemas.microsoft.com/office/drawing/2014/main" id="{5CCD6498-B7A7-B06F-0F1E-BE4A97E655E2}"/>
              </a:ext>
            </a:extLst>
          </p:cNvPr>
          <p:cNvPicPr>
            <a:picLocks noChangeAspect="1" noChangeArrowheads="1"/>
          </p:cNvPicPr>
          <p:nvPr/>
        </p:nvPicPr>
        <p:blipFill>
          <a:blip r:embed="rId16">
            <a:extLst>
              <a:ext uri="{28A0092B-C50C-407E-A947-70E740481C1C}">
                <a14:useLocalDpi xmlns:a14="http://schemas.microsoft.com/office/drawing/2010/main" val="0"/>
              </a:ext>
            </a:extLst>
          </a:blip>
          <a:stretch>
            <a:fillRect/>
          </a:stretch>
        </p:blipFill>
        <p:spPr bwMode="auto">
          <a:xfrm>
            <a:off x="4718454" y="89877"/>
            <a:ext cx="673151" cy="673151"/>
          </a:xfrm>
          <a:prstGeom prst="rect">
            <a:avLst/>
          </a:prstGeom>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05B8CED0-5F2D-A48D-06C2-516FC004844E}"/>
              </a:ext>
            </a:extLst>
          </p:cNvPr>
          <p:cNvSpPr txBox="1"/>
          <p:nvPr/>
        </p:nvSpPr>
        <p:spPr>
          <a:xfrm>
            <a:off x="348540" y="1295223"/>
            <a:ext cx="1211655" cy="415498"/>
          </a:xfrm>
          <a:prstGeom prst="rect">
            <a:avLst/>
          </a:prstGeom>
          <a:solidFill>
            <a:schemeClr val="bg1"/>
          </a:solidFill>
        </p:spPr>
        <p:txBody>
          <a:bodyPr wrap="square" rtlCol="0">
            <a:spAutoFit/>
          </a:bodyPr>
          <a:lstStyle/>
          <a:p>
            <a:pPr algn="ctr"/>
            <a:r>
              <a:rPr lang="en-US" sz="700" b="1" dirty="0"/>
              <a:t>State Data (2022)</a:t>
            </a:r>
          </a:p>
          <a:p>
            <a:r>
              <a:rPr lang="en-US" sz="700" dirty="0"/>
              <a:t>Cigarettes 14%</a:t>
            </a:r>
          </a:p>
          <a:p>
            <a:r>
              <a:rPr lang="en-US" sz="700" dirty="0"/>
              <a:t>Binge drinking 22% </a:t>
            </a:r>
          </a:p>
        </p:txBody>
      </p:sp>
    </p:spTree>
    <p:extLst>
      <p:ext uri="{BB962C8B-B14F-4D97-AF65-F5344CB8AC3E}">
        <p14:creationId xmlns:p14="http://schemas.microsoft.com/office/powerpoint/2010/main" val="33969211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E3D815-3EA4-9E49-FA5C-5646C7D4A59E}"/>
            </a:ext>
          </a:extLst>
        </p:cNvPr>
        <p:cNvGrpSpPr/>
        <p:nvPr/>
      </p:nvGrpSpPr>
      <p:grpSpPr>
        <a:xfrm>
          <a:off x="0" y="0"/>
          <a:ext cx="0" cy="0"/>
          <a:chOff x="0" y="0"/>
          <a:chExt cx="0" cy="0"/>
        </a:xfrm>
      </p:grpSpPr>
      <p:pic>
        <p:nvPicPr>
          <p:cNvPr id="4" name="Picture 3" descr="A field of dry grass&#10;&#10;AI-generated content may be incorrect.">
            <a:extLst>
              <a:ext uri="{FF2B5EF4-FFF2-40B4-BE49-F238E27FC236}">
                <a16:creationId xmlns:a16="http://schemas.microsoft.com/office/drawing/2014/main" id="{7B8B6982-A7C4-7445-485D-EC784B4523D8}"/>
              </a:ext>
            </a:extLst>
          </p:cNvPr>
          <p:cNvPicPr>
            <a:picLocks noChangeAspect="1"/>
          </p:cNvPicPr>
          <p:nvPr/>
        </p:nvPicPr>
        <p:blipFill>
          <a:blip r:embed="rId3">
            <a:alphaModFix amt="50000"/>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0" y="-1"/>
            <a:ext cx="5486400" cy="956946"/>
          </a:xfrm>
          <a:prstGeom prst="rect">
            <a:avLst/>
          </a:prstGeom>
        </p:spPr>
      </p:pic>
      <p:sp>
        <p:nvSpPr>
          <p:cNvPr id="2" name="Title 1">
            <a:extLst>
              <a:ext uri="{FF2B5EF4-FFF2-40B4-BE49-F238E27FC236}">
                <a16:creationId xmlns:a16="http://schemas.microsoft.com/office/drawing/2014/main" id="{DF870A44-D233-9B74-72BB-0C6850177F2A}"/>
              </a:ext>
            </a:extLst>
          </p:cNvPr>
          <p:cNvSpPr>
            <a:spLocks noGrp="1"/>
          </p:cNvSpPr>
          <p:nvPr>
            <p:ph type="title"/>
          </p:nvPr>
        </p:nvSpPr>
        <p:spPr>
          <a:xfrm>
            <a:off x="377190" y="226422"/>
            <a:ext cx="4732020" cy="842805"/>
          </a:xfrm>
        </p:spPr>
        <p:txBody>
          <a:bodyPr>
            <a:normAutofit fontScale="90000"/>
          </a:bodyPr>
          <a:lstStyle/>
          <a:p>
            <a:pPr algn="ctr"/>
            <a:r>
              <a:rPr lang="en-US" sz="2200" dirty="0">
                <a:latin typeface="Arial" panose="020B0604020202020204" pitchFamily="34" charset="0"/>
                <a:cs typeface="Arial" panose="020B0604020202020204" pitchFamily="34" charset="0"/>
              </a:rPr>
              <a:t>CSUP Needs Assessment</a:t>
            </a:r>
            <a:br>
              <a:rPr lang="en-US" sz="2700" dirty="0">
                <a:latin typeface="Arial" panose="020B0604020202020204" pitchFamily="34" charset="0"/>
                <a:cs typeface="Arial" panose="020B0604020202020204" pitchFamily="34" charset="0"/>
              </a:rPr>
            </a:br>
            <a:r>
              <a:rPr lang="en-US" sz="1200" dirty="0">
                <a:latin typeface="Arial" panose="020B0604020202020204" pitchFamily="34" charset="0"/>
                <a:cs typeface="Arial" panose="020B0604020202020204" pitchFamily="34" charset="0"/>
              </a:rPr>
              <a:t>Marshall County </a:t>
            </a:r>
            <a:br>
              <a:rPr lang="en-US" sz="2800" dirty="0">
                <a:latin typeface="Arial" panose="020B0604020202020204" pitchFamily="34" charset="0"/>
                <a:cs typeface="Arial" panose="020B0604020202020204" pitchFamily="34" charset="0"/>
              </a:rPr>
            </a:br>
            <a:r>
              <a:rPr lang="en-US" sz="1200" b="1" dirty="0">
                <a:solidFill>
                  <a:schemeClr val="bg1"/>
                </a:solidFill>
                <a:latin typeface="Arial" panose="020B0604020202020204" pitchFamily="34" charset="0"/>
                <a:cs typeface="Arial" panose="020B0604020202020204" pitchFamily="34" charset="0"/>
              </a:rPr>
              <a:t>Youth Baseline Assessment: Substance Use </a:t>
            </a:r>
            <a:br>
              <a:rPr lang="en-US" dirty="0">
                <a:solidFill>
                  <a:schemeClr val="bg1"/>
                </a:solidFill>
              </a:rPr>
            </a:br>
            <a:endParaRPr lang="en-US" dirty="0">
              <a:solidFill>
                <a:schemeClr val="bg1"/>
              </a:solidFill>
            </a:endParaRPr>
          </a:p>
        </p:txBody>
      </p:sp>
      <p:sp>
        <p:nvSpPr>
          <p:cNvPr id="3" name="Content Placeholder 2">
            <a:extLst>
              <a:ext uri="{FF2B5EF4-FFF2-40B4-BE49-F238E27FC236}">
                <a16:creationId xmlns:a16="http://schemas.microsoft.com/office/drawing/2014/main" id="{D78BC6AA-A99D-B34C-C2E0-2A0EDC504EF3}"/>
              </a:ext>
            </a:extLst>
          </p:cNvPr>
          <p:cNvSpPr>
            <a:spLocks noGrp="1"/>
          </p:cNvSpPr>
          <p:nvPr>
            <p:ph idx="1"/>
          </p:nvPr>
        </p:nvSpPr>
        <p:spPr>
          <a:xfrm>
            <a:off x="3119435" y="973036"/>
            <a:ext cx="2444339" cy="3407136"/>
          </a:xfrm>
        </p:spPr>
        <p:txBody>
          <a:bodyPr>
            <a:normAutofit lnSpcReduction="10000"/>
          </a:bodyPr>
          <a:lstStyle/>
          <a:p>
            <a:pPr marL="0" indent="0">
              <a:buNone/>
            </a:pPr>
            <a:r>
              <a:rPr lang="en-US" sz="900" b="1" dirty="0">
                <a:solidFill>
                  <a:srgbClr val="086A5A"/>
                </a:solidFill>
              </a:rPr>
              <a:t>Significant Findings from the Minnesota Student Survey 2022</a:t>
            </a:r>
            <a:r>
              <a:rPr lang="en-US" sz="800" b="1" kern="100" baseline="30000" dirty="0">
                <a:solidFill>
                  <a:srgbClr val="086A5A"/>
                </a:solidFill>
                <a:latin typeface="Aptos" panose="020B0004020202020204" pitchFamily="34" charset="0"/>
                <a:cs typeface="Times New Roman" panose="02020603050405020304" pitchFamily="18" charset="0"/>
              </a:rPr>
              <a:t> 21</a:t>
            </a:r>
            <a:endParaRPr lang="en-US" sz="900" b="1" dirty="0">
              <a:solidFill>
                <a:srgbClr val="086A5A"/>
              </a:solidFill>
            </a:endParaRPr>
          </a:p>
          <a:p>
            <a:r>
              <a:rPr lang="en-US" sz="900" b="1" dirty="0"/>
              <a:t>5.3%</a:t>
            </a:r>
            <a:r>
              <a:rPr lang="en-US" sz="900" dirty="0"/>
              <a:t> reported use of any tobacco products, including e-cigarettes and hookah during the last 30 days.</a:t>
            </a:r>
            <a:r>
              <a:rPr lang="en-US" sz="800" kern="100" baseline="30000" dirty="0">
                <a:latin typeface="Aptos" panose="020B0004020202020204" pitchFamily="34" charset="0"/>
                <a:cs typeface="Times New Roman" panose="02020603050405020304" pitchFamily="18" charset="0"/>
              </a:rPr>
              <a:t>21</a:t>
            </a:r>
            <a:endParaRPr lang="en-US" sz="900" dirty="0"/>
          </a:p>
          <a:p>
            <a:r>
              <a:rPr lang="en-US" sz="900" b="1" dirty="0"/>
              <a:t>11.8% </a:t>
            </a:r>
            <a:r>
              <a:rPr lang="en-US" sz="900" dirty="0"/>
              <a:t>reported using only alcohol in the past year</a:t>
            </a:r>
            <a:r>
              <a:rPr lang="en-US" sz="900" kern="100" baseline="30000" dirty="0">
                <a:latin typeface="Aptos" panose="020B0004020202020204" pitchFamily="34" charset="0"/>
                <a:cs typeface="Times New Roman" panose="02020603050405020304" pitchFamily="18" charset="0"/>
              </a:rPr>
              <a:t> 21</a:t>
            </a:r>
            <a:r>
              <a:rPr lang="en-US" sz="900" dirty="0"/>
              <a:t> </a:t>
            </a:r>
          </a:p>
          <a:p>
            <a:r>
              <a:rPr lang="en-US" sz="900" b="1" dirty="0"/>
              <a:t>11.8% </a:t>
            </a:r>
            <a:r>
              <a:rPr lang="en-US" sz="900" dirty="0"/>
              <a:t>reported using marijuana or other drugs</a:t>
            </a:r>
            <a:r>
              <a:rPr lang="en-US" sz="900" kern="100" baseline="30000" dirty="0">
                <a:latin typeface="Aptos" panose="020B0004020202020204" pitchFamily="34" charset="0"/>
                <a:cs typeface="Times New Roman" panose="02020603050405020304" pitchFamily="18" charset="0"/>
              </a:rPr>
              <a:t> 21</a:t>
            </a:r>
            <a:endParaRPr lang="en-US" sz="900" dirty="0"/>
          </a:p>
          <a:p>
            <a:r>
              <a:rPr lang="en-US" sz="900" b="1" dirty="0"/>
              <a:t>76.5% </a:t>
            </a:r>
            <a:r>
              <a:rPr lang="en-US" sz="900" dirty="0"/>
              <a:t>reported using no alcohol, marijuana, or other drugs in the past year</a:t>
            </a:r>
            <a:r>
              <a:rPr lang="en-US" sz="900" kern="100" baseline="30000" dirty="0">
                <a:latin typeface="Aptos" panose="020B0004020202020204" pitchFamily="34" charset="0"/>
                <a:cs typeface="Times New Roman" panose="02020603050405020304" pitchFamily="18" charset="0"/>
              </a:rPr>
              <a:t>21</a:t>
            </a:r>
            <a:endParaRPr lang="en-US" sz="900" dirty="0"/>
          </a:p>
          <a:p>
            <a:r>
              <a:rPr lang="en-US" sz="900" dirty="0"/>
              <a:t> </a:t>
            </a:r>
            <a:r>
              <a:rPr lang="en-US" sz="900" b="1" dirty="0"/>
              <a:t>29.4% </a:t>
            </a:r>
            <a:r>
              <a:rPr lang="en-US" sz="900" dirty="0"/>
              <a:t>reported that there was no risk associated with smoking one or more packs of cigarettes per day</a:t>
            </a:r>
            <a:r>
              <a:rPr lang="en-US" sz="900" kern="100" baseline="30000" dirty="0">
                <a:latin typeface="Aptos" panose="020B0004020202020204" pitchFamily="34" charset="0"/>
                <a:cs typeface="Times New Roman" panose="02020603050405020304" pitchFamily="18" charset="0"/>
              </a:rPr>
              <a:t>21</a:t>
            </a:r>
            <a:r>
              <a:rPr lang="en-US" sz="900" dirty="0"/>
              <a:t> </a:t>
            </a:r>
          </a:p>
          <a:p>
            <a:r>
              <a:rPr lang="en-US" sz="900" b="1" dirty="0"/>
              <a:t>29.4% </a:t>
            </a:r>
            <a:r>
              <a:rPr lang="en-US" sz="900" dirty="0"/>
              <a:t>reported that there was no risk associated with drinking five or more drinks of an alcoholic beverage once or twice per week</a:t>
            </a:r>
            <a:r>
              <a:rPr lang="en-US" sz="900" kern="100" baseline="30000" dirty="0">
                <a:latin typeface="Aptos" panose="020B0004020202020204" pitchFamily="34" charset="0"/>
                <a:cs typeface="Times New Roman" panose="02020603050405020304" pitchFamily="18" charset="0"/>
              </a:rPr>
              <a:t> 21</a:t>
            </a:r>
            <a:endParaRPr lang="en-US" sz="900" dirty="0"/>
          </a:p>
          <a:p>
            <a:r>
              <a:rPr lang="en-US" sz="900" b="1" dirty="0"/>
              <a:t>43.8% </a:t>
            </a:r>
            <a:r>
              <a:rPr lang="en-US" sz="900" dirty="0"/>
              <a:t>reported that there was no risk associated if they use marijuana once or twice per week</a:t>
            </a:r>
            <a:r>
              <a:rPr lang="en-US" sz="900" kern="100" baseline="30000" dirty="0">
                <a:latin typeface="Aptos" panose="020B0004020202020204" pitchFamily="34" charset="0"/>
                <a:cs typeface="Times New Roman" panose="02020603050405020304" pitchFamily="18" charset="0"/>
              </a:rPr>
              <a:t> 21</a:t>
            </a:r>
            <a:endParaRPr lang="en-US" sz="900" dirty="0"/>
          </a:p>
          <a:p>
            <a:r>
              <a:rPr lang="en-US" sz="900" b="1" dirty="0"/>
              <a:t>38.1% </a:t>
            </a:r>
            <a:r>
              <a:rPr lang="en-US" sz="900" dirty="0"/>
              <a:t>reported feeling down, depressed, or hopeless over the past two weeks</a:t>
            </a:r>
            <a:r>
              <a:rPr lang="en-US" sz="900" kern="100" baseline="30000" dirty="0">
                <a:latin typeface="Aptos" panose="020B0004020202020204" pitchFamily="34" charset="0"/>
                <a:cs typeface="Times New Roman" panose="02020603050405020304" pitchFamily="18" charset="0"/>
              </a:rPr>
              <a:t> 21</a:t>
            </a:r>
            <a:r>
              <a:rPr lang="en-US" sz="900" dirty="0"/>
              <a:t> </a:t>
            </a:r>
          </a:p>
          <a:p>
            <a:endParaRPr lang="en-US" sz="900" dirty="0"/>
          </a:p>
        </p:txBody>
      </p:sp>
      <p:sp>
        <p:nvSpPr>
          <p:cNvPr id="5" name="TextBox 4">
            <a:extLst>
              <a:ext uri="{FF2B5EF4-FFF2-40B4-BE49-F238E27FC236}">
                <a16:creationId xmlns:a16="http://schemas.microsoft.com/office/drawing/2014/main" id="{B3EF2CB2-3622-3089-1B77-7ECEAA922C92}"/>
              </a:ext>
            </a:extLst>
          </p:cNvPr>
          <p:cNvSpPr txBox="1"/>
          <p:nvPr/>
        </p:nvSpPr>
        <p:spPr>
          <a:xfrm>
            <a:off x="67747" y="2944369"/>
            <a:ext cx="2918459" cy="461665"/>
          </a:xfrm>
          <a:prstGeom prst="rect">
            <a:avLst/>
          </a:prstGeom>
          <a:noFill/>
        </p:spPr>
        <p:txBody>
          <a:bodyPr wrap="square" rtlCol="0">
            <a:spAutoFit/>
          </a:bodyPr>
          <a:lstStyle/>
          <a:p>
            <a:r>
              <a:rPr lang="en-US" sz="600" i="1" dirty="0"/>
              <a:t>**Data presented is from the Minnesota Student Survey from 2022 to help guide interventions. These are unweighted estimates</a:t>
            </a:r>
            <a:r>
              <a:rPr lang="en-US" sz="600" b="1" i="1" dirty="0">
                <a:solidFill>
                  <a:srgbClr val="0A8470"/>
                </a:solidFill>
              </a:rPr>
              <a:t>, interpret with caution</a:t>
            </a:r>
            <a:r>
              <a:rPr lang="en-US" sz="600" b="1" i="1" dirty="0">
                <a:solidFill>
                  <a:srgbClr val="086A5A"/>
                </a:solidFill>
              </a:rPr>
              <a:t>, </a:t>
            </a:r>
            <a:r>
              <a:rPr lang="en-US" sz="600" i="1" dirty="0"/>
              <a:t>as they may not be representative of Marshall County due to small sample sizes. Confidence intervals and p-values were not available.</a:t>
            </a:r>
          </a:p>
        </p:txBody>
      </p:sp>
      <p:sp>
        <p:nvSpPr>
          <p:cNvPr id="7" name="Content Placeholder 2">
            <a:extLst>
              <a:ext uri="{FF2B5EF4-FFF2-40B4-BE49-F238E27FC236}">
                <a16:creationId xmlns:a16="http://schemas.microsoft.com/office/drawing/2014/main" id="{60921396-15F7-D2EB-FFC9-57030EDEB7C9}"/>
              </a:ext>
            </a:extLst>
          </p:cNvPr>
          <p:cNvSpPr txBox="1">
            <a:spLocks/>
          </p:cNvSpPr>
          <p:nvPr/>
        </p:nvSpPr>
        <p:spPr>
          <a:xfrm>
            <a:off x="67747" y="3391134"/>
            <a:ext cx="2949777" cy="2403176"/>
          </a:xfrm>
          <a:prstGeom prst="rect">
            <a:avLst/>
          </a:prstGeom>
        </p:spPr>
        <p:txBody>
          <a:bodyPr vert="horz" lIns="91440" tIns="45720" rIns="91440" bIns="45720" rtlCol="0">
            <a:normAutofit fontScale="92500" lnSpcReduction="10000"/>
          </a:bodyPr>
          <a:lstStyle>
            <a:lvl1pPr marL="137160" indent="-137160" algn="l" defTabSz="548640" rtl="0" eaLnBrk="1" latinLnBrk="0" hangingPunct="1">
              <a:lnSpc>
                <a:spcPct val="90000"/>
              </a:lnSpc>
              <a:spcBef>
                <a:spcPts val="600"/>
              </a:spcBef>
              <a:buFont typeface="Arial" panose="020B0604020202020204" pitchFamily="34" charset="0"/>
              <a:buChar char="•"/>
              <a:defRPr sz="1680" kern="1200">
                <a:solidFill>
                  <a:schemeClr val="tx1"/>
                </a:solidFill>
                <a:latin typeface="+mn-lt"/>
                <a:ea typeface="+mn-ea"/>
                <a:cs typeface="+mn-cs"/>
              </a:defRPr>
            </a:lvl1pPr>
            <a:lvl2pPr marL="411480" indent="-137160" algn="l" defTabSz="548640" rtl="0" eaLnBrk="1" latinLnBrk="0" hangingPunct="1">
              <a:lnSpc>
                <a:spcPct val="90000"/>
              </a:lnSpc>
              <a:spcBef>
                <a:spcPts val="300"/>
              </a:spcBef>
              <a:buFont typeface="Arial" panose="020B0604020202020204" pitchFamily="34" charset="0"/>
              <a:buChar char="•"/>
              <a:defRPr sz="1440" kern="1200">
                <a:solidFill>
                  <a:schemeClr val="tx1"/>
                </a:solidFill>
                <a:latin typeface="+mn-lt"/>
                <a:ea typeface="+mn-ea"/>
                <a:cs typeface="+mn-cs"/>
              </a:defRPr>
            </a:lvl2pPr>
            <a:lvl3pPr marL="685800" indent="-137160" algn="l" defTabSz="548640" rtl="0" eaLnBrk="1" latinLnBrk="0" hangingPunct="1">
              <a:lnSpc>
                <a:spcPct val="90000"/>
              </a:lnSpc>
              <a:spcBef>
                <a:spcPts val="300"/>
              </a:spcBef>
              <a:buFont typeface="Arial" panose="020B0604020202020204" pitchFamily="34" charset="0"/>
              <a:buChar char="•"/>
              <a:defRPr sz="1200" kern="1200">
                <a:solidFill>
                  <a:schemeClr val="tx1"/>
                </a:solidFill>
                <a:latin typeface="+mn-lt"/>
                <a:ea typeface="+mn-ea"/>
                <a:cs typeface="+mn-cs"/>
              </a:defRPr>
            </a:lvl3pPr>
            <a:lvl4pPr marL="960120" indent="-137160" algn="l" defTabSz="548640" rtl="0" eaLnBrk="1" latinLnBrk="0" hangingPunct="1">
              <a:lnSpc>
                <a:spcPct val="90000"/>
              </a:lnSpc>
              <a:spcBef>
                <a:spcPts val="300"/>
              </a:spcBef>
              <a:buFont typeface="Arial" panose="020B0604020202020204" pitchFamily="34" charset="0"/>
              <a:buChar char="•"/>
              <a:defRPr sz="1080" kern="1200">
                <a:solidFill>
                  <a:schemeClr val="tx1"/>
                </a:solidFill>
                <a:latin typeface="+mn-lt"/>
                <a:ea typeface="+mn-ea"/>
                <a:cs typeface="+mn-cs"/>
              </a:defRPr>
            </a:lvl4pPr>
            <a:lvl5pPr marL="1234440" indent="-137160" algn="l" defTabSz="548640" rtl="0" eaLnBrk="1" latinLnBrk="0" hangingPunct="1">
              <a:lnSpc>
                <a:spcPct val="90000"/>
              </a:lnSpc>
              <a:spcBef>
                <a:spcPts val="300"/>
              </a:spcBef>
              <a:buFont typeface="Arial" panose="020B0604020202020204" pitchFamily="34" charset="0"/>
              <a:buChar char="•"/>
              <a:defRPr sz="1080" kern="1200">
                <a:solidFill>
                  <a:schemeClr val="tx1"/>
                </a:solidFill>
                <a:latin typeface="+mn-lt"/>
                <a:ea typeface="+mn-ea"/>
                <a:cs typeface="+mn-cs"/>
              </a:defRPr>
            </a:lvl5pPr>
            <a:lvl6pPr marL="1508760" indent="-137160" algn="l" defTabSz="548640" rtl="0" eaLnBrk="1" latinLnBrk="0" hangingPunct="1">
              <a:lnSpc>
                <a:spcPct val="90000"/>
              </a:lnSpc>
              <a:spcBef>
                <a:spcPts val="300"/>
              </a:spcBef>
              <a:buFont typeface="Arial" panose="020B0604020202020204" pitchFamily="34" charset="0"/>
              <a:buChar char="•"/>
              <a:defRPr sz="1080" kern="1200">
                <a:solidFill>
                  <a:schemeClr val="tx1"/>
                </a:solidFill>
                <a:latin typeface="+mn-lt"/>
                <a:ea typeface="+mn-ea"/>
                <a:cs typeface="+mn-cs"/>
              </a:defRPr>
            </a:lvl6pPr>
            <a:lvl7pPr marL="1783080" indent="-137160" algn="l" defTabSz="548640" rtl="0" eaLnBrk="1" latinLnBrk="0" hangingPunct="1">
              <a:lnSpc>
                <a:spcPct val="90000"/>
              </a:lnSpc>
              <a:spcBef>
                <a:spcPts val="300"/>
              </a:spcBef>
              <a:buFont typeface="Arial" panose="020B0604020202020204" pitchFamily="34" charset="0"/>
              <a:buChar char="•"/>
              <a:defRPr sz="1080" kern="1200">
                <a:solidFill>
                  <a:schemeClr val="tx1"/>
                </a:solidFill>
                <a:latin typeface="+mn-lt"/>
                <a:ea typeface="+mn-ea"/>
                <a:cs typeface="+mn-cs"/>
              </a:defRPr>
            </a:lvl7pPr>
            <a:lvl8pPr marL="2057400" indent="-137160" algn="l" defTabSz="548640" rtl="0" eaLnBrk="1" latinLnBrk="0" hangingPunct="1">
              <a:lnSpc>
                <a:spcPct val="90000"/>
              </a:lnSpc>
              <a:spcBef>
                <a:spcPts val="300"/>
              </a:spcBef>
              <a:buFont typeface="Arial" panose="020B0604020202020204" pitchFamily="34" charset="0"/>
              <a:buChar char="•"/>
              <a:defRPr sz="1080" kern="1200">
                <a:solidFill>
                  <a:schemeClr val="tx1"/>
                </a:solidFill>
                <a:latin typeface="+mn-lt"/>
                <a:ea typeface="+mn-ea"/>
                <a:cs typeface="+mn-cs"/>
              </a:defRPr>
            </a:lvl8pPr>
            <a:lvl9pPr marL="2331720" indent="-137160" algn="l" defTabSz="548640" rtl="0" eaLnBrk="1" latinLnBrk="0" hangingPunct="1">
              <a:lnSpc>
                <a:spcPct val="90000"/>
              </a:lnSpc>
              <a:spcBef>
                <a:spcPts val="300"/>
              </a:spcBef>
              <a:buFont typeface="Arial" panose="020B0604020202020204" pitchFamily="34" charset="0"/>
              <a:buChar char="•"/>
              <a:defRPr sz="1080" kern="1200">
                <a:solidFill>
                  <a:schemeClr val="tx1"/>
                </a:solidFill>
                <a:latin typeface="+mn-lt"/>
                <a:ea typeface="+mn-ea"/>
                <a:cs typeface="+mn-cs"/>
              </a:defRPr>
            </a:lvl9pPr>
          </a:lstStyle>
          <a:p>
            <a:pPr marL="0" indent="0">
              <a:buNone/>
            </a:pPr>
            <a:r>
              <a:rPr lang="en-US" sz="900" b="1" dirty="0">
                <a:solidFill>
                  <a:srgbClr val="0A8470"/>
                </a:solidFill>
              </a:rPr>
              <a:t>Nonfatal Drug Overdoses and Neonatal Abstinence</a:t>
            </a:r>
          </a:p>
          <a:p>
            <a:pPr marL="0" indent="0">
              <a:buNone/>
            </a:pPr>
            <a:r>
              <a:rPr lang="en-US" sz="800" dirty="0"/>
              <a:t>Due to insufficient data on nonfatal drug overdoses, </a:t>
            </a:r>
            <a:r>
              <a:rPr lang="en-US" sz="800" b="1" dirty="0"/>
              <a:t>we cannot find any accurate estimates</a:t>
            </a:r>
            <a:r>
              <a:rPr lang="en-US" sz="800" dirty="0"/>
              <a:t> for nonfatal drug overdoses for this population. However, there is data on the Nonfatal Drug Overdoses for the Northwest Region, which includes Marshall as well as our other counties in this dataset.</a:t>
            </a:r>
            <a:r>
              <a:rPr lang="en-US" sz="800" kern="100" baseline="30000" dirty="0">
                <a:latin typeface="Aptos" panose="020B0004020202020204" pitchFamily="34" charset="0"/>
                <a:cs typeface="Times New Roman" panose="02020603050405020304" pitchFamily="18" charset="0"/>
              </a:rPr>
              <a:t> 33</a:t>
            </a:r>
            <a:r>
              <a:rPr lang="en-US" sz="800" dirty="0"/>
              <a:t> </a:t>
            </a:r>
          </a:p>
          <a:p>
            <a:r>
              <a:rPr lang="en-US" sz="900" dirty="0"/>
              <a:t>According to the Minnesota Department of Health, there were </a:t>
            </a:r>
            <a:r>
              <a:rPr lang="en-US" sz="900" b="1" dirty="0"/>
              <a:t>351 nonfatal hospital visits </a:t>
            </a:r>
            <a:r>
              <a:rPr lang="en-US" sz="900" dirty="0"/>
              <a:t>for all drug overdoses those 15-24 for the Northwest Region from 2016-2021.</a:t>
            </a:r>
            <a:r>
              <a:rPr lang="en-US" sz="900" kern="100" baseline="30000" dirty="0">
                <a:latin typeface="Aptos" panose="020B0004020202020204" pitchFamily="34" charset="0"/>
                <a:cs typeface="Times New Roman" panose="02020603050405020304" pitchFamily="18" charset="0"/>
              </a:rPr>
              <a:t>33</a:t>
            </a:r>
            <a:endParaRPr lang="en-US" sz="900" dirty="0"/>
          </a:p>
          <a:p>
            <a:pPr lvl="1"/>
            <a:r>
              <a:rPr lang="en-US" sz="700" b="1" dirty="0"/>
              <a:t>103 </a:t>
            </a:r>
            <a:r>
              <a:rPr lang="en-US" sz="700" dirty="0"/>
              <a:t>were from opioid involved overdoses</a:t>
            </a:r>
            <a:r>
              <a:rPr lang="en-US" sz="700" kern="100" baseline="30000" dirty="0">
                <a:latin typeface="Aptos" panose="020B0004020202020204" pitchFamily="34" charset="0"/>
                <a:cs typeface="Times New Roman" panose="02020603050405020304" pitchFamily="18" charset="0"/>
              </a:rPr>
              <a:t> 33</a:t>
            </a:r>
            <a:endParaRPr lang="en-US" sz="700" dirty="0"/>
          </a:p>
          <a:p>
            <a:r>
              <a:rPr lang="en-US" sz="900" dirty="0"/>
              <a:t>According to the Minnesota Department of Health, there were </a:t>
            </a:r>
            <a:r>
              <a:rPr lang="en-US" sz="900" b="1" dirty="0"/>
              <a:t>50 cases of Neonatal Abstinence Syndrome (NAS) </a:t>
            </a:r>
            <a:r>
              <a:rPr lang="en-US" sz="900" dirty="0"/>
              <a:t>due to substance use from the mother in 2021.</a:t>
            </a:r>
            <a:r>
              <a:rPr lang="en-US" sz="900" kern="100" baseline="30000" dirty="0">
                <a:latin typeface="Aptos" panose="020B0004020202020204" pitchFamily="34" charset="0"/>
                <a:cs typeface="Times New Roman" panose="02020603050405020304" pitchFamily="18" charset="0"/>
              </a:rPr>
              <a:t>33</a:t>
            </a:r>
            <a:endParaRPr lang="en-US" sz="900" dirty="0"/>
          </a:p>
          <a:p>
            <a:r>
              <a:rPr lang="en-US" sz="900" dirty="0"/>
              <a:t>Marshall had </a:t>
            </a:r>
            <a:r>
              <a:rPr lang="en-US" sz="900" b="1" dirty="0"/>
              <a:t>0 drug arrests </a:t>
            </a:r>
            <a:r>
              <a:rPr lang="en-US" sz="900" dirty="0"/>
              <a:t>for &lt;18 from 2021-2024.</a:t>
            </a:r>
            <a:r>
              <a:rPr lang="en-US" sz="600" kern="100" baseline="30000" dirty="0">
                <a:latin typeface="Aptos" panose="020B0004020202020204" pitchFamily="34" charset="0"/>
                <a:cs typeface="Times New Roman" panose="02020603050405020304" pitchFamily="18" charset="0"/>
              </a:rPr>
              <a:t>22</a:t>
            </a:r>
            <a:endParaRPr lang="en-US" sz="660" dirty="0"/>
          </a:p>
          <a:p>
            <a:pPr marL="0" indent="0">
              <a:buNone/>
            </a:pPr>
            <a:r>
              <a:rPr lang="en-US" sz="600" i="1" dirty="0"/>
              <a:t>**Data presented is from the Minnesota Department of Health’s Northwest Minnesota Drug and Opioid-Involved Data Overview from 2016-2021 to help guide interventions</a:t>
            </a:r>
            <a:r>
              <a:rPr lang="en-US" sz="600" b="1" i="1" dirty="0">
                <a:solidFill>
                  <a:srgbClr val="0A8470"/>
                </a:solidFill>
              </a:rPr>
              <a:t>. These estimates are for the Northwest Region only, interpret with caution</a:t>
            </a:r>
            <a:r>
              <a:rPr lang="en-US" sz="600" b="1" i="1" dirty="0">
                <a:solidFill>
                  <a:srgbClr val="086A5A"/>
                </a:solidFill>
              </a:rPr>
              <a:t>, </a:t>
            </a:r>
            <a:r>
              <a:rPr lang="en-US" sz="600" i="1" dirty="0"/>
              <a:t>as they may not be representative of  Marshall County due to small sample sizes. The last bullet point is from the Minnesota Drug Crimes and Overdose Dashboard Confidence intervals, and p-values were not available.</a:t>
            </a:r>
          </a:p>
          <a:p>
            <a:pPr marL="0" indent="0">
              <a:buNone/>
            </a:pPr>
            <a:endParaRPr lang="en-US" sz="900" dirty="0"/>
          </a:p>
        </p:txBody>
      </p:sp>
      <p:pic>
        <p:nvPicPr>
          <p:cNvPr id="14" name="Picture 13" descr="A group of sunflowers in a vase&#10;&#10;AI-generated content may be incorrect.">
            <a:extLst>
              <a:ext uri="{FF2B5EF4-FFF2-40B4-BE49-F238E27FC236}">
                <a16:creationId xmlns:a16="http://schemas.microsoft.com/office/drawing/2014/main" id="{C82E2117-D602-7E9C-7EC6-7AF9ECCE5D6C}"/>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rcRect t="24804"/>
          <a:stretch/>
        </p:blipFill>
        <p:spPr>
          <a:xfrm>
            <a:off x="3245883" y="4302728"/>
            <a:ext cx="1863327" cy="1818260"/>
          </a:xfrm>
          <a:prstGeom prst="rect">
            <a:avLst/>
          </a:prstGeom>
        </p:spPr>
      </p:pic>
      <p:sp>
        <p:nvSpPr>
          <p:cNvPr id="15" name="TextBox 14">
            <a:extLst>
              <a:ext uri="{FF2B5EF4-FFF2-40B4-BE49-F238E27FC236}">
                <a16:creationId xmlns:a16="http://schemas.microsoft.com/office/drawing/2014/main" id="{E2C198D4-B213-DE95-6221-9E6537C11328}"/>
              </a:ext>
            </a:extLst>
          </p:cNvPr>
          <p:cNvSpPr txBox="1"/>
          <p:nvPr/>
        </p:nvSpPr>
        <p:spPr>
          <a:xfrm>
            <a:off x="140245" y="6022387"/>
            <a:ext cx="4924086" cy="923330"/>
          </a:xfrm>
          <a:prstGeom prst="rect">
            <a:avLst/>
          </a:prstGeom>
          <a:noFill/>
        </p:spPr>
        <p:txBody>
          <a:bodyPr wrap="square" rtlCol="0">
            <a:spAutoFit/>
          </a:bodyPr>
          <a:lstStyle/>
          <a:p>
            <a:r>
              <a:rPr lang="en-US" sz="600" b="1" dirty="0"/>
              <a:t>For more information, please visit:</a:t>
            </a:r>
          </a:p>
          <a:p>
            <a:r>
              <a:rPr lang="en-US" sz="600" dirty="0"/>
              <a:t> </a:t>
            </a:r>
            <a:r>
              <a:rPr lang="en-US" sz="600" dirty="0">
                <a:hlinkClick r:id="rId7"/>
              </a:rPr>
              <a:t>Minnesota Student Survey</a:t>
            </a:r>
            <a:endParaRPr lang="en-US" sz="600" dirty="0"/>
          </a:p>
          <a:p>
            <a:r>
              <a:rPr lang="en-US" sz="600" dirty="0">
                <a:hlinkClick r:id="rId8"/>
              </a:rPr>
              <a:t>Nonfatal Drug Overdose Dashboard - MN Dept. of Health</a:t>
            </a:r>
            <a:endParaRPr lang="en-US" sz="600" dirty="0"/>
          </a:p>
          <a:p>
            <a:r>
              <a:rPr lang="en-US" sz="600" dirty="0">
                <a:hlinkClick r:id="rId9"/>
              </a:rPr>
              <a:t>Protecting Youth From the Harms of Vaping | Smoking and Tobacco Use | CDC</a:t>
            </a:r>
            <a:endParaRPr lang="en-US" sz="600" dirty="0"/>
          </a:p>
          <a:p>
            <a:r>
              <a:rPr lang="en-US" sz="600" dirty="0">
                <a:hlinkClick r:id="rId10"/>
              </a:rPr>
              <a:t>Cannabis and Teens | Cannabis and Public Health | CDC</a:t>
            </a:r>
            <a:endParaRPr lang="en-US" sz="600" dirty="0"/>
          </a:p>
          <a:p>
            <a:r>
              <a:rPr lang="en-US" sz="600" dirty="0">
                <a:hlinkClick r:id="rId11"/>
              </a:rPr>
              <a:t>Substance Use Among Youth | Reducing Health Risks Among Youth | CDC</a:t>
            </a:r>
            <a:endParaRPr lang="en-US" sz="600" dirty="0"/>
          </a:p>
          <a:p>
            <a:r>
              <a:rPr lang="en-US" sz="600" dirty="0">
                <a:hlinkClick r:id="rId12"/>
              </a:rPr>
              <a:t>About Underage Drinking | Alcohol Use | CDC</a:t>
            </a:r>
            <a:endParaRPr lang="en-US" sz="600" dirty="0"/>
          </a:p>
          <a:p>
            <a:endParaRPr lang="en-US" sz="600" dirty="0"/>
          </a:p>
          <a:p>
            <a:endParaRPr lang="en-US" sz="600" dirty="0"/>
          </a:p>
        </p:txBody>
      </p:sp>
      <p:sp>
        <p:nvSpPr>
          <p:cNvPr id="17" name="TextBox 16">
            <a:extLst>
              <a:ext uri="{FF2B5EF4-FFF2-40B4-BE49-F238E27FC236}">
                <a16:creationId xmlns:a16="http://schemas.microsoft.com/office/drawing/2014/main" id="{53268911-EED8-64C2-1E10-38C0DC5621F9}"/>
              </a:ext>
            </a:extLst>
          </p:cNvPr>
          <p:cNvSpPr txBox="1"/>
          <p:nvPr/>
        </p:nvSpPr>
        <p:spPr>
          <a:xfrm>
            <a:off x="5136829" y="6570118"/>
            <a:ext cx="273238" cy="276999"/>
          </a:xfrm>
          <a:prstGeom prst="rect">
            <a:avLst/>
          </a:prstGeom>
          <a:noFill/>
        </p:spPr>
        <p:txBody>
          <a:bodyPr wrap="square">
            <a:spAutoFit/>
          </a:bodyPr>
          <a:lstStyle/>
          <a:p>
            <a:r>
              <a:rPr lang="en-US" sz="1200" b="1" dirty="0"/>
              <a:t>9</a:t>
            </a:r>
          </a:p>
        </p:txBody>
      </p:sp>
      <p:sp>
        <p:nvSpPr>
          <p:cNvPr id="18" name="TextBox 17">
            <a:extLst>
              <a:ext uri="{FF2B5EF4-FFF2-40B4-BE49-F238E27FC236}">
                <a16:creationId xmlns:a16="http://schemas.microsoft.com/office/drawing/2014/main" id="{F6384105-3E8F-3B2B-BA10-DF68B70322A2}"/>
              </a:ext>
            </a:extLst>
          </p:cNvPr>
          <p:cNvSpPr txBox="1"/>
          <p:nvPr/>
        </p:nvSpPr>
        <p:spPr>
          <a:xfrm>
            <a:off x="3939305" y="6345553"/>
            <a:ext cx="1491240" cy="276999"/>
          </a:xfrm>
          <a:prstGeom prst="rect">
            <a:avLst/>
          </a:prstGeom>
          <a:noFill/>
        </p:spPr>
        <p:txBody>
          <a:bodyPr wrap="square" rtlCol="0">
            <a:spAutoFit/>
          </a:bodyPr>
          <a:lstStyle/>
          <a:p>
            <a:pPr algn="ctr"/>
            <a:r>
              <a:rPr lang="en-US" sz="400" b="1" i="1" dirty="0">
                <a:solidFill>
                  <a:srgbClr val="086A5A"/>
                </a:solidFill>
              </a:rPr>
              <a:t>Created by Miranda Griechen, BA, MPH, Public Health Educator, Pennington &amp; Red Lake County Public Health &amp; Home Care </a:t>
            </a:r>
          </a:p>
        </p:txBody>
      </p:sp>
      <p:pic>
        <p:nvPicPr>
          <p:cNvPr id="19" name="Picture 18">
            <a:extLst>
              <a:ext uri="{FF2B5EF4-FFF2-40B4-BE49-F238E27FC236}">
                <a16:creationId xmlns:a16="http://schemas.microsoft.com/office/drawing/2014/main" id="{B471C5CD-2B5C-2FAB-BCE9-E601F4153528}"/>
              </a:ext>
            </a:extLst>
          </p:cNvPr>
          <p:cNvPicPr>
            <a:picLocks noChangeAspect="1"/>
          </p:cNvPicPr>
          <p:nvPr/>
        </p:nvPicPr>
        <p:blipFill>
          <a:blip r:embed="rId13"/>
          <a:stretch>
            <a:fillRect/>
          </a:stretch>
        </p:blipFill>
        <p:spPr>
          <a:xfrm>
            <a:off x="73152" y="159938"/>
            <a:ext cx="876308" cy="653227"/>
          </a:xfrm>
          <a:prstGeom prst="rect">
            <a:avLst/>
          </a:prstGeom>
        </p:spPr>
      </p:pic>
      <p:pic>
        <p:nvPicPr>
          <p:cNvPr id="20" name="Picture 19">
            <a:extLst>
              <a:ext uri="{FF2B5EF4-FFF2-40B4-BE49-F238E27FC236}">
                <a16:creationId xmlns:a16="http://schemas.microsoft.com/office/drawing/2014/main" id="{96FFC277-17EA-8CEE-648B-A527DE373946}"/>
              </a:ext>
            </a:extLst>
          </p:cNvPr>
          <p:cNvPicPr>
            <a:picLocks noChangeAspect="1"/>
          </p:cNvPicPr>
          <p:nvPr/>
        </p:nvPicPr>
        <p:blipFill>
          <a:blip r:embed="rId13"/>
          <a:stretch>
            <a:fillRect/>
          </a:stretch>
        </p:blipFill>
        <p:spPr>
          <a:xfrm>
            <a:off x="4505626" y="165775"/>
            <a:ext cx="924919" cy="669387"/>
          </a:xfrm>
          <a:prstGeom prst="rect">
            <a:avLst/>
          </a:prstGeom>
        </p:spPr>
      </p:pic>
      <p:graphicFrame>
        <p:nvGraphicFramePr>
          <p:cNvPr id="8" name="Chart 7">
            <a:extLst>
              <a:ext uri="{FF2B5EF4-FFF2-40B4-BE49-F238E27FC236}">
                <a16:creationId xmlns:a16="http://schemas.microsoft.com/office/drawing/2014/main" id="{CFFB6DD1-9796-4225-437D-2EC8AAA77ABE}"/>
              </a:ext>
            </a:extLst>
          </p:cNvPr>
          <p:cNvGraphicFramePr>
            <a:graphicFrameLocks/>
          </p:cNvGraphicFramePr>
          <p:nvPr>
            <p:extLst>
              <p:ext uri="{D42A27DB-BD31-4B8C-83A1-F6EECF244321}">
                <p14:modId xmlns:p14="http://schemas.microsoft.com/office/powerpoint/2010/main" val="2451356247"/>
              </p:ext>
            </p:extLst>
          </p:nvPr>
        </p:nvGraphicFramePr>
        <p:xfrm>
          <a:off x="0" y="886152"/>
          <a:ext cx="3245883" cy="2175933"/>
        </p:xfrm>
        <a:graphic>
          <a:graphicData uri="http://schemas.openxmlformats.org/drawingml/2006/chart">
            <c:chart xmlns:c="http://schemas.openxmlformats.org/drawingml/2006/chart" xmlns:r="http://schemas.openxmlformats.org/officeDocument/2006/relationships" r:id="rId14"/>
          </a:graphicData>
        </a:graphic>
      </p:graphicFrame>
    </p:spTree>
    <p:extLst>
      <p:ext uri="{BB962C8B-B14F-4D97-AF65-F5344CB8AC3E}">
        <p14:creationId xmlns:p14="http://schemas.microsoft.com/office/powerpoint/2010/main" val="15909866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5DB894-4AD9-4A0C-ACE5-9434E053E922}"/>
            </a:ext>
          </a:extLst>
        </p:cNvPr>
        <p:cNvGrpSpPr/>
        <p:nvPr/>
      </p:nvGrpSpPr>
      <p:grpSpPr>
        <a:xfrm>
          <a:off x="0" y="0"/>
          <a:ext cx="0" cy="0"/>
          <a:chOff x="0" y="0"/>
          <a:chExt cx="0" cy="0"/>
        </a:xfrm>
      </p:grpSpPr>
      <p:pic>
        <p:nvPicPr>
          <p:cNvPr id="4" name="Picture 3" descr="A field of dry grass&#10;&#10;AI-generated content may be incorrect.">
            <a:extLst>
              <a:ext uri="{FF2B5EF4-FFF2-40B4-BE49-F238E27FC236}">
                <a16:creationId xmlns:a16="http://schemas.microsoft.com/office/drawing/2014/main" id="{6C7B30EF-B180-616C-7A09-8282A3781BBF}"/>
              </a:ext>
            </a:extLst>
          </p:cNvPr>
          <p:cNvPicPr>
            <a:picLocks noChangeAspect="1"/>
          </p:cNvPicPr>
          <p:nvPr/>
        </p:nvPicPr>
        <p:blipFill>
          <a:blip r:embed="rId2">
            <a:alphaModFix amt="50000"/>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0" y="-1"/>
            <a:ext cx="5486400" cy="956946"/>
          </a:xfrm>
          <a:prstGeom prst="rect">
            <a:avLst/>
          </a:prstGeom>
        </p:spPr>
      </p:pic>
      <p:sp>
        <p:nvSpPr>
          <p:cNvPr id="2" name="Title 1">
            <a:extLst>
              <a:ext uri="{FF2B5EF4-FFF2-40B4-BE49-F238E27FC236}">
                <a16:creationId xmlns:a16="http://schemas.microsoft.com/office/drawing/2014/main" id="{E10F59CD-8B94-14A9-F8F7-0389051C3804}"/>
              </a:ext>
            </a:extLst>
          </p:cNvPr>
          <p:cNvSpPr>
            <a:spLocks noGrp="1"/>
          </p:cNvSpPr>
          <p:nvPr>
            <p:ph type="title"/>
          </p:nvPr>
        </p:nvSpPr>
        <p:spPr>
          <a:xfrm>
            <a:off x="377190" y="229996"/>
            <a:ext cx="4732020" cy="842805"/>
          </a:xfrm>
        </p:spPr>
        <p:txBody>
          <a:bodyPr>
            <a:normAutofit fontScale="90000"/>
          </a:bodyPr>
          <a:lstStyle/>
          <a:p>
            <a:pPr algn="ctr"/>
            <a:r>
              <a:rPr lang="en-US" sz="2200" dirty="0">
                <a:latin typeface="Arial" panose="020B0604020202020204" pitchFamily="34" charset="0"/>
                <a:cs typeface="Arial" panose="020B0604020202020204" pitchFamily="34" charset="0"/>
              </a:rPr>
              <a:t>CSUP Needs Assessment</a:t>
            </a:r>
            <a:br>
              <a:rPr lang="en-US" sz="2700" dirty="0">
                <a:latin typeface="Arial" panose="020B0604020202020204" pitchFamily="34" charset="0"/>
                <a:cs typeface="Arial" panose="020B0604020202020204" pitchFamily="34" charset="0"/>
              </a:rPr>
            </a:br>
            <a:r>
              <a:rPr lang="en-US" sz="1200" dirty="0">
                <a:latin typeface="Arial" panose="020B0604020202020204" pitchFamily="34" charset="0"/>
                <a:cs typeface="Arial" panose="020B0604020202020204" pitchFamily="34" charset="0"/>
              </a:rPr>
              <a:t>Marshall County</a:t>
            </a:r>
            <a:br>
              <a:rPr lang="en-US" sz="2800" dirty="0">
                <a:latin typeface="Arial" panose="020B0604020202020204" pitchFamily="34" charset="0"/>
                <a:cs typeface="Arial" panose="020B0604020202020204" pitchFamily="34" charset="0"/>
              </a:rPr>
            </a:br>
            <a:r>
              <a:rPr lang="en-US" sz="1200" b="1" dirty="0">
                <a:solidFill>
                  <a:schemeClr val="bg1"/>
                </a:solidFill>
                <a:latin typeface="Arial" panose="020B0604020202020204" pitchFamily="34" charset="0"/>
                <a:cs typeface="Arial" panose="020B0604020202020204" pitchFamily="34" charset="0"/>
              </a:rPr>
              <a:t>Adult Baseline Assessment: Substance Use </a:t>
            </a:r>
            <a:br>
              <a:rPr lang="en-US" dirty="0">
                <a:solidFill>
                  <a:schemeClr val="bg1"/>
                </a:solidFill>
              </a:rPr>
            </a:br>
            <a:endParaRPr lang="en-US" dirty="0">
              <a:solidFill>
                <a:schemeClr val="bg1"/>
              </a:solidFill>
            </a:endParaRPr>
          </a:p>
        </p:txBody>
      </p:sp>
      <p:pic>
        <p:nvPicPr>
          <p:cNvPr id="5" name="Picture 4">
            <a:extLst>
              <a:ext uri="{FF2B5EF4-FFF2-40B4-BE49-F238E27FC236}">
                <a16:creationId xmlns:a16="http://schemas.microsoft.com/office/drawing/2014/main" id="{7181581C-53BD-2816-04CA-5646F0BBC1A8}"/>
              </a:ext>
            </a:extLst>
          </p:cNvPr>
          <p:cNvPicPr>
            <a:picLocks noChangeAspect="1"/>
          </p:cNvPicPr>
          <p:nvPr/>
        </p:nvPicPr>
        <p:blipFill>
          <a:blip r:embed="rId4"/>
          <a:stretch>
            <a:fillRect/>
          </a:stretch>
        </p:blipFill>
        <p:spPr>
          <a:xfrm>
            <a:off x="73152" y="159938"/>
            <a:ext cx="876308" cy="653227"/>
          </a:xfrm>
          <a:prstGeom prst="rect">
            <a:avLst/>
          </a:prstGeom>
        </p:spPr>
      </p:pic>
      <p:pic>
        <p:nvPicPr>
          <p:cNvPr id="6" name="Picture 5">
            <a:extLst>
              <a:ext uri="{FF2B5EF4-FFF2-40B4-BE49-F238E27FC236}">
                <a16:creationId xmlns:a16="http://schemas.microsoft.com/office/drawing/2014/main" id="{389715CD-AFCF-CD31-C21A-A13A663D8B73}"/>
              </a:ext>
            </a:extLst>
          </p:cNvPr>
          <p:cNvPicPr>
            <a:picLocks noChangeAspect="1"/>
          </p:cNvPicPr>
          <p:nvPr/>
        </p:nvPicPr>
        <p:blipFill>
          <a:blip r:embed="rId4"/>
          <a:stretch>
            <a:fillRect/>
          </a:stretch>
        </p:blipFill>
        <p:spPr>
          <a:xfrm>
            <a:off x="4505626" y="165775"/>
            <a:ext cx="924919" cy="669387"/>
          </a:xfrm>
          <a:prstGeom prst="rect">
            <a:avLst/>
          </a:prstGeom>
        </p:spPr>
      </p:pic>
      <p:graphicFrame>
        <p:nvGraphicFramePr>
          <p:cNvPr id="7" name="Chart 6">
            <a:extLst>
              <a:ext uri="{FF2B5EF4-FFF2-40B4-BE49-F238E27FC236}">
                <a16:creationId xmlns:a16="http://schemas.microsoft.com/office/drawing/2014/main" id="{5F4272BD-B49F-FABE-6B48-FA237BEB3F53}"/>
              </a:ext>
            </a:extLst>
          </p:cNvPr>
          <p:cNvGraphicFramePr>
            <a:graphicFrameLocks/>
          </p:cNvGraphicFramePr>
          <p:nvPr>
            <p:extLst>
              <p:ext uri="{D42A27DB-BD31-4B8C-83A1-F6EECF244321}">
                <p14:modId xmlns:p14="http://schemas.microsoft.com/office/powerpoint/2010/main" val="1398327507"/>
              </p:ext>
            </p:extLst>
          </p:nvPr>
        </p:nvGraphicFramePr>
        <p:xfrm>
          <a:off x="101895" y="929021"/>
          <a:ext cx="3489669" cy="2277134"/>
        </p:xfrm>
        <a:graphic>
          <a:graphicData uri="http://schemas.openxmlformats.org/drawingml/2006/chart">
            <c:chart xmlns:c="http://schemas.openxmlformats.org/drawingml/2006/chart" xmlns:r="http://schemas.openxmlformats.org/officeDocument/2006/relationships" r:id="rId5"/>
          </a:graphicData>
        </a:graphic>
      </p:graphicFrame>
      <p:sp>
        <p:nvSpPr>
          <p:cNvPr id="9" name="TextBox 8">
            <a:extLst>
              <a:ext uri="{FF2B5EF4-FFF2-40B4-BE49-F238E27FC236}">
                <a16:creationId xmlns:a16="http://schemas.microsoft.com/office/drawing/2014/main" id="{4E4ECBB7-85AE-D479-5D09-21E07FFA55A7}"/>
              </a:ext>
            </a:extLst>
          </p:cNvPr>
          <p:cNvSpPr txBox="1"/>
          <p:nvPr/>
        </p:nvSpPr>
        <p:spPr>
          <a:xfrm>
            <a:off x="488569" y="3127742"/>
            <a:ext cx="4648260" cy="477054"/>
          </a:xfrm>
          <a:prstGeom prst="rect">
            <a:avLst/>
          </a:prstGeom>
          <a:noFill/>
        </p:spPr>
        <p:txBody>
          <a:bodyPr wrap="square">
            <a:spAutoFit/>
          </a:bodyPr>
          <a:lstStyle/>
          <a:p>
            <a:r>
              <a:rPr lang="en-US" sz="600" i="1" dirty="0"/>
              <a:t>**Data presented is from the </a:t>
            </a:r>
            <a:r>
              <a:rPr lang="en-US" sz="600" b="1" i="1" dirty="0">
                <a:solidFill>
                  <a:srgbClr val="0A8470"/>
                </a:solidFill>
              </a:rPr>
              <a:t>Minnesota Behavioral Risk Factor Surveillance System from 2018-2023.</a:t>
            </a:r>
            <a:r>
              <a:rPr lang="en-US" sz="600" kern="100" baseline="30000" dirty="0">
                <a:latin typeface="Aptos" panose="020B0004020202020204" pitchFamily="34" charset="0"/>
                <a:cs typeface="Times New Roman" panose="02020603050405020304" pitchFamily="18" charset="0"/>
              </a:rPr>
              <a:t>32</a:t>
            </a:r>
            <a:r>
              <a:rPr lang="en-US" sz="600" i="1" dirty="0">
                <a:solidFill>
                  <a:srgbClr val="0A8470"/>
                </a:solidFill>
              </a:rPr>
              <a:t> </a:t>
            </a:r>
            <a:r>
              <a:rPr lang="en-US" sz="600" i="1" dirty="0"/>
              <a:t>These are weighted estimates. Due to the recent legalization of marijuana, there is not a lot of data on marijuana usage for just Marshall County. Therefore, estimates were given for the QUIN County Community Health Board which comprises both Marshall County. The confidence intervals are wide, </a:t>
            </a:r>
            <a:r>
              <a:rPr lang="en-US" sz="600" b="1" i="1" dirty="0">
                <a:solidFill>
                  <a:srgbClr val="0A8470"/>
                </a:solidFill>
              </a:rPr>
              <a:t>interpret with caution</a:t>
            </a:r>
            <a:r>
              <a:rPr lang="en-US" sz="600" i="1" dirty="0"/>
              <a:t>. </a:t>
            </a:r>
          </a:p>
        </p:txBody>
      </p:sp>
      <p:sp>
        <p:nvSpPr>
          <p:cNvPr id="11" name="TextBox 10">
            <a:extLst>
              <a:ext uri="{FF2B5EF4-FFF2-40B4-BE49-F238E27FC236}">
                <a16:creationId xmlns:a16="http://schemas.microsoft.com/office/drawing/2014/main" id="{528C2CBC-1223-D915-3C5E-8B6A77FBEBE5}"/>
              </a:ext>
            </a:extLst>
          </p:cNvPr>
          <p:cNvSpPr txBox="1"/>
          <p:nvPr/>
        </p:nvSpPr>
        <p:spPr>
          <a:xfrm>
            <a:off x="55854" y="3589407"/>
            <a:ext cx="2329363" cy="2923877"/>
          </a:xfrm>
          <a:prstGeom prst="rect">
            <a:avLst/>
          </a:prstGeom>
          <a:noFill/>
        </p:spPr>
        <p:txBody>
          <a:bodyPr wrap="square" rtlCol="0">
            <a:spAutoFit/>
          </a:bodyPr>
          <a:lstStyle/>
          <a:p>
            <a:r>
              <a:rPr lang="en-US" sz="1000" b="1" dirty="0">
                <a:solidFill>
                  <a:srgbClr val="0A8470"/>
                </a:solidFill>
              </a:rPr>
              <a:t>Other Significant Findings</a:t>
            </a:r>
          </a:p>
          <a:p>
            <a:pPr marL="171450" indent="-171450">
              <a:buFont typeface="Arial" panose="020B0604020202020204" pitchFamily="34" charset="0"/>
              <a:buChar char="•"/>
            </a:pPr>
            <a:r>
              <a:rPr lang="en-US" sz="750" dirty="0"/>
              <a:t>From 2016-2021, there were 46 nonfatal drug overdoses for Marshall county.</a:t>
            </a:r>
            <a:r>
              <a:rPr lang="en-US" sz="800" kern="100" baseline="30000" dirty="0">
                <a:latin typeface="Aptos" panose="020B0004020202020204" pitchFamily="34" charset="0"/>
                <a:cs typeface="Times New Roman" panose="02020603050405020304" pitchFamily="18" charset="0"/>
              </a:rPr>
              <a:t> 29</a:t>
            </a:r>
            <a:endParaRPr lang="en-US" sz="750" dirty="0"/>
          </a:p>
          <a:p>
            <a:pPr marL="628650" lvl="1" indent="-171450">
              <a:buFont typeface="Arial" panose="020B0604020202020204" pitchFamily="34" charset="0"/>
              <a:buChar char="•"/>
            </a:pPr>
            <a:r>
              <a:rPr lang="en-US" sz="750" b="1" dirty="0"/>
              <a:t>8 resulted in death from 2017-2023.</a:t>
            </a:r>
            <a:r>
              <a:rPr lang="en-US" sz="750" kern="100" baseline="30000" dirty="0">
                <a:latin typeface="Aptos" panose="020B0004020202020204" pitchFamily="34" charset="0"/>
                <a:cs typeface="Times New Roman" panose="02020603050405020304" pitchFamily="18" charset="0"/>
              </a:rPr>
              <a:t> </a:t>
            </a:r>
            <a:endParaRPr lang="en-US" sz="750" b="1" dirty="0"/>
          </a:p>
          <a:p>
            <a:pPr marL="171450" indent="-171450">
              <a:buFont typeface="Arial" panose="020B0604020202020204" pitchFamily="34" charset="0"/>
              <a:buChar char="•"/>
            </a:pPr>
            <a:r>
              <a:rPr lang="en-US" sz="750" dirty="0"/>
              <a:t>Approximately </a:t>
            </a:r>
            <a:r>
              <a:rPr lang="en-US" sz="750" b="1" dirty="0"/>
              <a:t>26.1% (22.4%, 30.0%)</a:t>
            </a:r>
            <a:r>
              <a:rPr lang="en-US" sz="750" dirty="0"/>
              <a:t> of adults in Marshall County had depression in 2022.</a:t>
            </a:r>
            <a:r>
              <a:rPr lang="en-US" sz="750" kern="100" baseline="30000" dirty="0">
                <a:latin typeface="Aptos" panose="020B0004020202020204" pitchFamily="34" charset="0"/>
                <a:cs typeface="Times New Roman" panose="02020603050405020304" pitchFamily="18" charset="0"/>
              </a:rPr>
              <a:t>30</a:t>
            </a:r>
            <a:endParaRPr lang="en-US" sz="750" dirty="0"/>
          </a:p>
          <a:p>
            <a:pPr marL="171450" indent="-171450">
              <a:buFont typeface="Arial" panose="020B0604020202020204" pitchFamily="34" charset="0"/>
              <a:buChar char="•"/>
            </a:pPr>
            <a:r>
              <a:rPr lang="en-US" sz="750" dirty="0"/>
              <a:t> There is not  accurate data regarding cannabis use disorder for Marshall County, but it’s estimated by the MN EHR Consortium that  at least </a:t>
            </a:r>
            <a:r>
              <a:rPr lang="en-US" sz="750" b="1" dirty="0"/>
              <a:t>1% of individuals </a:t>
            </a:r>
            <a:r>
              <a:rPr lang="en-US" sz="750" dirty="0"/>
              <a:t>in these counties is suffering from dependence from cannabis, cocaine, and opioids.</a:t>
            </a:r>
            <a:r>
              <a:rPr lang="en-US" sz="750" kern="100" baseline="30000" dirty="0">
                <a:latin typeface="Aptos" panose="020B0004020202020204" pitchFamily="34" charset="0"/>
                <a:cs typeface="Times New Roman" panose="02020603050405020304" pitchFamily="18" charset="0"/>
              </a:rPr>
              <a:t> 31</a:t>
            </a:r>
            <a:endParaRPr lang="en-US" sz="750" dirty="0"/>
          </a:p>
          <a:p>
            <a:pPr marL="628650" lvl="1" indent="-171450">
              <a:buFont typeface="Arial" panose="020B0604020202020204" pitchFamily="34" charset="0"/>
              <a:buChar char="•"/>
            </a:pPr>
            <a:r>
              <a:rPr lang="en-US" sz="750" b="1" dirty="0"/>
              <a:t>3% for </a:t>
            </a:r>
            <a:r>
              <a:rPr lang="en-US" sz="750" dirty="0"/>
              <a:t>alcohol dependence</a:t>
            </a:r>
            <a:r>
              <a:rPr lang="en-US" sz="750" kern="100" baseline="30000" dirty="0">
                <a:latin typeface="Aptos" panose="020B0004020202020204" pitchFamily="34" charset="0"/>
                <a:cs typeface="Times New Roman" panose="02020603050405020304" pitchFamily="18" charset="0"/>
              </a:rPr>
              <a:t> </a:t>
            </a:r>
            <a:endParaRPr lang="en-US" sz="750" dirty="0"/>
          </a:p>
          <a:p>
            <a:pPr marL="171450" indent="-171450">
              <a:buFont typeface="Arial" panose="020B0604020202020204" pitchFamily="34" charset="0"/>
              <a:buChar char="•"/>
            </a:pPr>
            <a:r>
              <a:rPr lang="en-US" sz="750" dirty="0"/>
              <a:t>There is no data for cannabis-poisoning, however cases have </a:t>
            </a:r>
            <a:r>
              <a:rPr lang="en-US" sz="750" b="1" dirty="0"/>
              <a:t>increased a</a:t>
            </a:r>
            <a:r>
              <a:rPr lang="en-US" sz="750" dirty="0"/>
              <a:t>cross the state, including Greater MN.</a:t>
            </a:r>
            <a:r>
              <a:rPr lang="en-US" sz="750" kern="100" baseline="30000" dirty="0">
                <a:latin typeface="Aptos" panose="020B0004020202020204" pitchFamily="34" charset="0"/>
                <a:cs typeface="Times New Roman" panose="02020603050405020304" pitchFamily="18" charset="0"/>
              </a:rPr>
              <a:t> 31</a:t>
            </a:r>
          </a:p>
          <a:p>
            <a:pPr marL="171450" indent="-171450">
              <a:buFont typeface="Arial" panose="020B0604020202020204" pitchFamily="34" charset="0"/>
              <a:buChar char="•"/>
            </a:pPr>
            <a:r>
              <a:rPr lang="en-US" sz="750" dirty="0"/>
              <a:t>Marshall had a total of </a:t>
            </a:r>
            <a:r>
              <a:rPr lang="en-US" sz="750" b="1" dirty="0"/>
              <a:t>7 drug arrests</a:t>
            </a:r>
            <a:r>
              <a:rPr lang="en-US" sz="750" dirty="0"/>
              <a:t>, with the majority being for amphetamines/methamphetamines from 2021-2024.</a:t>
            </a:r>
            <a:r>
              <a:rPr lang="en-US" sz="750" kern="100" baseline="30000" dirty="0">
                <a:latin typeface="Aptos" panose="020B0004020202020204" pitchFamily="34" charset="0"/>
                <a:cs typeface="Times New Roman" panose="02020603050405020304" pitchFamily="18" charset="0"/>
              </a:rPr>
              <a:t> 22</a:t>
            </a:r>
            <a:endParaRPr lang="en-US" sz="750" dirty="0"/>
          </a:p>
          <a:p>
            <a:pPr marL="171450" indent="-171450">
              <a:buFont typeface="Arial" panose="020B0604020202020204" pitchFamily="34" charset="0"/>
              <a:buChar char="•"/>
            </a:pPr>
            <a:endParaRPr lang="en-US" sz="800" dirty="0"/>
          </a:p>
          <a:p>
            <a:pPr marL="171450" indent="-171450">
              <a:buFont typeface="Arial" panose="020B0604020202020204" pitchFamily="34" charset="0"/>
              <a:buChar char="•"/>
            </a:pPr>
            <a:endParaRPr lang="en-US" sz="800" b="1" dirty="0">
              <a:solidFill>
                <a:srgbClr val="0A8470"/>
              </a:solidFill>
            </a:endParaRPr>
          </a:p>
          <a:p>
            <a:pPr marL="171450" indent="-171450">
              <a:buFont typeface="Arial" panose="020B0604020202020204" pitchFamily="34" charset="0"/>
              <a:buChar char="•"/>
            </a:pPr>
            <a:endParaRPr lang="en-US" sz="800" b="1" dirty="0"/>
          </a:p>
        </p:txBody>
      </p:sp>
      <p:graphicFrame>
        <p:nvGraphicFramePr>
          <p:cNvPr id="12" name="Chart 11">
            <a:extLst>
              <a:ext uri="{FF2B5EF4-FFF2-40B4-BE49-F238E27FC236}">
                <a16:creationId xmlns:a16="http://schemas.microsoft.com/office/drawing/2014/main" id="{54DE4402-365D-F1FF-B564-62D3515E4C8C}"/>
              </a:ext>
            </a:extLst>
          </p:cNvPr>
          <p:cNvGraphicFramePr>
            <a:graphicFrameLocks/>
          </p:cNvGraphicFramePr>
          <p:nvPr>
            <p:extLst>
              <p:ext uri="{D42A27DB-BD31-4B8C-83A1-F6EECF244321}">
                <p14:modId xmlns:p14="http://schemas.microsoft.com/office/powerpoint/2010/main" val="3455829803"/>
              </p:ext>
            </p:extLst>
          </p:nvPr>
        </p:nvGraphicFramePr>
        <p:xfrm>
          <a:off x="2324846" y="3655439"/>
          <a:ext cx="3161553" cy="1693091"/>
        </p:xfrm>
        <a:graphic>
          <a:graphicData uri="http://schemas.openxmlformats.org/drawingml/2006/chart">
            <c:chart xmlns:c="http://schemas.openxmlformats.org/drawingml/2006/chart" xmlns:r="http://schemas.openxmlformats.org/officeDocument/2006/relationships" r:id="rId6"/>
          </a:graphicData>
        </a:graphic>
      </p:graphicFrame>
      <p:sp>
        <p:nvSpPr>
          <p:cNvPr id="13" name="TextBox 12">
            <a:extLst>
              <a:ext uri="{FF2B5EF4-FFF2-40B4-BE49-F238E27FC236}">
                <a16:creationId xmlns:a16="http://schemas.microsoft.com/office/drawing/2014/main" id="{27FD871D-EB61-73EE-7DBA-EFE525CE1F9B}"/>
              </a:ext>
            </a:extLst>
          </p:cNvPr>
          <p:cNvSpPr txBox="1"/>
          <p:nvPr/>
        </p:nvSpPr>
        <p:spPr>
          <a:xfrm>
            <a:off x="2324846" y="5396242"/>
            <a:ext cx="3215342" cy="923330"/>
          </a:xfrm>
          <a:prstGeom prst="rect">
            <a:avLst/>
          </a:prstGeom>
          <a:noFill/>
        </p:spPr>
        <p:txBody>
          <a:bodyPr wrap="square" rtlCol="0">
            <a:spAutoFit/>
          </a:bodyPr>
          <a:lstStyle/>
          <a:p>
            <a:r>
              <a:rPr lang="en-US" sz="600" i="1" dirty="0"/>
              <a:t>**Data presented is from the </a:t>
            </a:r>
            <a:r>
              <a:rPr lang="en-US" sz="600" b="1" i="1" dirty="0">
                <a:solidFill>
                  <a:srgbClr val="086A5A"/>
                </a:solidFill>
              </a:rPr>
              <a:t>Centers for Disease Control and Prevention’s PLACES data for 2022.</a:t>
            </a:r>
            <a:r>
              <a:rPr lang="en-US" sz="600" kern="100" baseline="30000" dirty="0">
                <a:latin typeface="Aptos" panose="020B0004020202020204" pitchFamily="34" charset="0"/>
                <a:cs typeface="Times New Roman" panose="02020603050405020304" pitchFamily="18" charset="0"/>
              </a:rPr>
              <a:t>30</a:t>
            </a:r>
            <a:r>
              <a:rPr lang="en-US" sz="600" b="1" i="1" dirty="0">
                <a:solidFill>
                  <a:schemeClr val="accent1"/>
                </a:solidFill>
              </a:rPr>
              <a:t> </a:t>
            </a:r>
            <a:r>
              <a:rPr lang="en-US" sz="600" i="1" dirty="0"/>
              <a:t>The prevalence of cigarette use, and binge drinking was age-adjusted for more accurate interpretations. Confidence intervals may be wide due to sample size limitations. Data is also presented on the left from the Minnesota Department of Health’s Northwest Minnesota Drug and Opioid-Involved Data Overview from 2016-2021</a:t>
            </a:r>
            <a:r>
              <a:rPr lang="en-US" sz="600" i="1" kern="100" baseline="30000" dirty="0">
                <a:latin typeface="Aptos" panose="020B0004020202020204" pitchFamily="34" charset="0"/>
                <a:cs typeface="Times New Roman" panose="02020603050405020304" pitchFamily="18" charset="0"/>
              </a:rPr>
              <a:t>29</a:t>
            </a:r>
            <a:r>
              <a:rPr lang="en-US" sz="600" i="1" dirty="0"/>
              <a:t> to help guide interventions. </a:t>
            </a:r>
            <a:r>
              <a:rPr lang="en-US" sz="600" b="1" i="1" dirty="0">
                <a:solidFill>
                  <a:srgbClr val="0A8470"/>
                </a:solidFill>
              </a:rPr>
              <a:t>Interpret with caution</a:t>
            </a:r>
            <a:r>
              <a:rPr lang="en-US" sz="600" b="1" i="1" dirty="0">
                <a:solidFill>
                  <a:srgbClr val="086A5A"/>
                </a:solidFill>
              </a:rPr>
              <a:t>, </a:t>
            </a:r>
            <a:r>
              <a:rPr lang="en-US" sz="600" i="1" dirty="0"/>
              <a:t>as they may not be representative of  Marshall County due to small sample sizes. Confidence intervals and p-values were not available. Additionally, data is presented also on the left is from MN EHR Consortium for 2024. </a:t>
            </a:r>
          </a:p>
          <a:p>
            <a:endParaRPr lang="en-US" sz="600" i="1" dirty="0"/>
          </a:p>
        </p:txBody>
      </p:sp>
      <p:pic>
        <p:nvPicPr>
          <p:cNvPr id="18" name="Picture 17" descr="A person and person standing on a hill&#10;&#10;AI-generated content may be incorrect.">
            <a:extLst>
              <a:ext uri="{FF2B5EF4-FFF2-40B4-BE49-F238E27FC236}">
                <a16:creationId xmlns:a16="http://schemas.microsoft.com/office/drawing/2014/main" id="{F1BE3442-4D20-32BC-8B40-64E9E585A421}"/>
              </a:ext>
            </a:extLst>
          </p:cNvPr>
          <p:cNvPicPr>
            <a:picLocks noChangeAspect="1"/>
          </p:cNvPicPr>
          <p:nvPr/>
        </p:nvPicPr>
        <p:blipFill>
          <a:blip r:embed="rId7">
            <a:extLst>
              <a:ext uri="{28A0092B-C50C-407E-A947-70E740481C1C}">
                <a14:useLocalDpi xmlns:a14="http://schemas.microsoft.com/office/drawing/2010/main" val="0"/>
              </a:ext>
              <a:ext uri="{837473B0-CC2E-450A-ABE3-18F120FF3D39}">
                <a1611:picAttrSrcUrl xmlns:a1611="http://schemas.microsoft.com/office/drawing/2016/11/main" r:id="rId8"/>
              </a:ext>
            </a:extLst>
          </a:blip>
          <a:stretch>
            <a:fillRect/>
          </a:stretch>
        </p:blipFill>
        <p:spPr>
          <a:xfrm>
            <a:off x="3620307" y="1285168"/>
            <a:ext cx="1750516" cy="1604935"/>
          </a:xfrm>
          <a:prstGeom prst="rect">
            <a:avLst/>
          </a:prstGeom>
        </p:spPr>
      </p:pic>
      <p:sp>
        <p:nvSpPr>
          <p:cNvPr id="20" name="TextBox 19">
            <a:extLst>
              <a:ext uri="{FF2B5EF4-FFF2-40B4-BE49-F238E27FC236}">
                <a16:creationId xmlns:a16="http://schemas.microsoft.com/office/drawing/2014/main" id="{43367BE7-E867-6A42-6A9F-99A7F7B3B493}"/>
              </a:ext>
            </a:extLst>
          </p:cNvPr>
          <p:cNvSpPr txBox="1"/>
          <p:nvPr/>
        </p:nvSpPr>
        <p:spPr>
          <a:xfrm>
            <a:off x="145016" y="6071484"/>
            <a:ext cx="2804160" cy="1015663"/>
          </a:xfrm>
          <a:prstGeom prst="rect">
            <a:avLst/>
          </a:prstGeom>
          <a:noFill/>
        </p:spPr>
        <p:txBody>
          <a:bodyPr wrap="square" rtlCol="0">
            <a:spAutoFit/>
          </a:bodyPr>
          <a:lstStyle/>
          <a:p>
            <a:r>
              <a:rPr lang="en-US" sz="600" b="1" dirty="0"/>
              <a:t>For more information, please visit:</a:t>
            </a:r>
          </a:p>
          <a:p>
            <a:r>
              <a:rPr lang="en-US" sz="600" dirty="0">
                <a:hlinkClick r:id="rId9"/>
              </a:rPr>
              <a:t>PLACES: Local Data for Better Health | PLACES | CDC</a:t>
            </a:r>
            <a:endParaRPr lang="en-US" sz="600" dirty="0"/>
          </a:p>
          <a:p>
            <a:r>
              <a:rPr lang="en-US" sz="600" dirty="0">
                <a:hlinkClick r:id="rId10"/>
              </a:rPr>
              <a:t>Behavioral Risk Factor Surveillance System (BRFSS) - MN Dept. of Health</a:t>
            </a:r>
            <a:r>
              <a:rPr lang="en-US" sz="600" dirty="0"/>
              <a:t> </a:t>
            </a:r>
          </a:p>
          <a:p>
            <a:r>
              <a:rPr lang="en-US" sz="600" dirty="0">
                <a:hlinkClick r:id="rId11"/>
              </a:rPr>
              <a:t>Nonfatal Drug Overdose Dashboard - MN Dept. of Health</a:t>
            </a:r>
            <a:endParaRPr lang="en-US" sz="600" dirty="0"/>
          </a:p>
          <a:p>
            <a:r>
              <a:rPr lang="en-US" sz="600" dirty="0">
                <a:hlinkClick r:id="rId12"/>
              </a:rPr>
              <a:t>Substance use - Health, United States</a:t>
            </a:r>
            <a:endParaRPr lang="en-US" sz="600" dirty="0"/>
          </a:p>
          <a:p>
            <a:r>
              <a:rPr lang="en-US" sz="600" dirty="0">
                <a:hlinkClick r:id="rId13"/>
              </a:rPr>
              <a:t>Treatment of Substance Use Disorders | Overdose Prevention | CDC</a:t>
            </a:r>
            <a:endParaRPr lang="en-US" sz="600" dirty="0"/>
          </a:p>
          <a:p>
            <a:r>
              <a:rPr lang="fr-FR" sz="600" dirty="0">
                <a:hlinkClick r:id="rId14"/>
              </a:rPr>
              <a:t>Front Page | Minnesota EHR Consortium</a:t>
            </a:r>
            <a:endParaRPr lang="fr-FR" sz="600" dirty="0"/>
          </a:p>
          <a:p>
            <a:r>
              <a:rPr lang="en-US" sz="600" dirty="0">
                <a:hlinkClick r:id="rId15"/>
              </a:rPr>
              <a:t>Statewide Trends in Drug Overdose: Preliminary 2023 Data Update</a:t>
            </a:r>
            <a:endParaRPr lang="en-US" sz="600" dirty="0"/>
          </a:p>
          <a:p>
            <a:endParaRPr lang="en-US" sz="600" dirty="0"/>
          </a:p>
          <a:p>
            <a:endParaRPr lang="en-US" sz="600" dirty="0"/>
          </a:p>
        </p:txBody>
      </p:sp>
      <p:sp>
        <p:nvSpPr>
          <p:cNvPr id="21" name="TextBox 20">
            <a:extLst>
              <a:ext uri="{FF2B5EF4-FFF2-40B4-BE49-F238E27FC236}">
                <a16:creationId xmlns:a16="http://schemas.microsoft.com/office/drawing/2014/main" id="{5AC7996A-A4E7-0195-75B9-7F9E132ED718}"/>
              </a:ext>
            </a:extLst>
          </p:cNvPr>
          <p:cNvSpPr txBox="1"/>
          <p:nvPr/>
        </p:nvSpPr>
        <p:spPr>
          <a:xfrm>
            <a:off x="4998720" y="6570118"/>
            <a:ext cx="411347" cy="276999"/>
          </a:xfrm>
          <a:prstGeom prst="rect">
            <a:avLst/>
          </a:prstGeom>
          <a:noFill/>
        </p:spPr>
        <p:txBody>
          <a:bodyPr wrap="square">
            <a:spAutoFit/>
          </a:bodyPr>
          <a:lstStyle/>
          <a:p>
            <a:r>
              <a:rPr lang="en-US" sz="1200" b="1" dirty="0"/>
              <a:t>10</a:t>
            </a:r>
          </a:p>
        </p:txBody>
      </p:sp>
      <p:sp>
        <p:nvSpPr>
          <p:cNvPr id="22" name="TextBox 21">
            <a:extLst>
              <a:ext uri="{FF2B5EF4-FFF2-40B4-BE49-F238E27FC236}">
                <a16:creationId xmlns:a16="http://schemas.microsoft.com/office/drawing/2014/main" id="{F49913B3-92F2-112C-7AD9-4649F37B2B63}"/>
              </a:ext>
            </a:extLst>
          </p:cNvPr>
          <p:cNvSpPr txBox="1"/>
          <p:nvPr/>
        </p:nvSpPr>
        <p:spPr>
          <a:xfrm>
            <a:off x="3939305" y="6345553"/>
            <a:ext cx="1491240" cy="276999"/>
          </a:xfrm>
          <a:prstGeom prst="rect">
            <a:avLst/>
          </a:prstGeom>
          <a:noFill/>
        </p:spPr>
        <p:txBody>
          <a:bodyPr wrap="square" rtlCol="0">
            <a:spAutoFit/>
          </a:bodyPr>
          <a:lstStyle/>
          <a:p>
            <a:pPr algn="ctr"/>
            <a:r>
              <a:rPr lang="en-US" sz="400" b="1" i="1" dirty="0">
                <a:solidFill>
                  <a:srgbClr val="086A5A"/>
                </a:solidFill>
              </a:rPr>
              <a:t>Created by Miranda Griechen, BA, MPH, Public Health Educator, Pennington &amp; Red Lake County Public Health &amp; Home Care </a:t>
            </a:r>
          </a:p>
        </p:txBody>
      </p:sp>
      <p:sp>
        <p:nvSpPr>
          <p:cNvPr id="3" name="TextBox 2">
            <a:extLst>
              <a:ext uri="{FF2B5EF4-FFF2-40B4-BE49-F238E27FC236}">
                <a16:creationId xmlns:a16="http://schemas.microsoft.com/office/drawing/2014/main" id="{7D0AE43E-ABE2-A9D6-4A52-64AD341438A8}"/>
              </a:ext>
            </a:extLst>
          </p:cNvPr>
          <p:cNvSpPr txBox="1"/>
          <p:nvPr/>
        </p:nvSpPr>
        <p:spPr>
          <a:xfrm>
            <a:off x="2665224" y="3910706"/>
            <a:ext cx="926340" cy="369332"/>
          </a:xfrm>
          <a:prstGeom prst="rect">
            <a:avLst/>
          </a:prstGeom>
          <a:solidFill>
            <a:schemeClr val="bg1"/>
          </a:solidFill>
        </p:spPr>
        <p:txBody>
          <a:bodyPr wrap="square" rtlCol="0">
            <a:spAutoFit/>
          </a:bodyPr>
          <a:lstStyle/>
          <a:p>
            <a:pPr algn="ctr"/>
            <a:r>
              <a:rPr lang="en-US" sz="600" b="1" dirty="0"/>
              <a:t>State Data (2022)</a:t>
            </a:r>
          </a:p>
          <a:p>
            <a:r>
              <a:rPr lang="en-US" sz="600" dirty="0"/>
              <a:t>Cigarettes 14%</a:t>
            </a:r>
          </a:p>
          <a:p>
            <a:r>
              <a:rPr lang="en-US" sz="600" dirty="0"/>
              <a:t>Binge drinking 22% </a:t>
            </a:r>
          </a:p>
        </p:txBody>
      </p:sp>
    </p:spTree>
    <p:extLst>
      <p:ext uri="{BB962C8B-B14F-4D97-AF65-F5344CB8AC3E}">
        <p14:creationId xmlns:p14="http://schemas.microsoft.com/office/powerpoint/2010/main" val="196840734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48ADDFDF3698E34E8C9417A3BD314136" ma:contentTypeVersion="5" ma:contentTypeDescription="Create a new document." ma:contentTypeScope="" ma:versionID="e7750188ca0c33e7cff27129c8b9c470">
  <xsd:schema xmlns:xsd="http://www.w3.org/2001/XMLSchema" xmlns:xs="http://www.w3.org/2001/XMLSchema" xmlns:p="http://schemas.microsoft.com/office/2006/metadata/properties" xmlns:ns3="eaa6a96c-2e53-482d-88fd-6382d13e4e6b" targetNamespace="http://schemas.microsoft.com/office/2006/metadata/properties" ma:root="true" ma:fieldsID="64bf2a1aa6a2a979f86e56dc5288026d" ns3:_="">
    <xsd:import namespace="eaa6a96c-2e53-482d-88fd-6382d13e4e6b"/>
    <xsd:element name="properties">
      <xsd:complexType>
        <xsd:sequence>
          <xsd:element name="documentManagement">
            <xsd:complexType>
              <xsd:all>
                <xsd:element ref="ns3:MediaServiceDateTaken" minOccurs="0"/>
                <xsd:element ref="ns3:MediaServiceMetadata" minOccurs="0"/>
                <xsd:element ref="ns3:MediaServiceFastMetadata" minOccurs="0"/>
                <xsd:element ref="ns3:MediaServiceSearchProperties" minOccurs="0"/>
                <xsd:element ref="ns3:_activit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aa6a96c-2e53-482d-88fd-6382d13e4e6b" elementFormDefault="qualified">
    <xsd:import namespace="http://schemas.microsoft.com/office/2006/documentManagement/types"/>
    <xsd:import namespace="http://schemas.microsoft.com/office/infopath/2007/PartnerControls"/>
    <xsd:element name="MediaServiceDateTaken" ma:index="8" nillable="true" ma:displayName="MediaServiceDateTaken" ma:hidden="true" ma:indexed="true" ma:internalName="MediaServiceDateTaken" ma:readOnly="true">
      <xsd:simpleType>
        <xsd:restriction base="dms:Text"/>
      </xsd:simpleType>
    </xsd:element>
    <xsd:element name="MediaServiceMetadata" ma:index="9" nillable="true" ma:displayName="MediaServiceMetadata" ma:hidden="true" ma:internalName="MediaServiceMetadata" ma:readOnly="true">
      <xsd:simpleType>
        <xsd:restriction base="dms:Note"/>
      </xsd:simpleType>
    </xsd:element>
    <xsd:element name="MediaServiceFastMetadata" ma:index="10" nillable="true" ma:displayName="MediaServiceFastMetadata" ma:hidden="true" ma:internalName="MediaServiceFastMetadata" ma:readOnly="true">
      <xsd:simpleType>
        <xsd:restriction base="dms:Note"/>
      </xsd:simpleType>
    </xsd:element>
    <xsd:element name="MediaServiceSearchProperties" ma:index="11" nillable="true" ma:displayName="MediaServiceSearchProperties" ma:hidden="true" ma:internalName="MediaServiceSearchProperties" ma:readOnly="true">
      <xsd:simpleType>
        <xsd:restriction base="dms:Note"/>
      </xsd:simpleType>
    </xsd:element>
    <xsd:element name="_activity" ma:index="12" nillable="true" ma:displayName="_activity" ma:hidden="true" ma:internalName="_activity">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activity xmlns="eaa6a96c-2e53-482d-88fd-6382d13e4e6b" xsi:nil="true"/>
  </documentManagement>
</p:properties>
</file>

<file path=customXml/itemProps1.xml><?xml version="1.0" encoding="utf-8"?>
<ds:datastoreItem xmlns:ds="http://schemas.openxmlformats.org/officeDocument/2006/customXml" ds:itemID="{1D186E42-6A10-414E-9CC2-B5EE3F7D5A78}">
  <ds:schemaRefs>
    <ds:schemaRef ds:uri="http://schemas.microsoft.com/sharepoint/v3/contenttype/forms"/>
  </ds:schemaRefs>
</ds:datastoreItem>
</file>

<file path=customXml/itemProps2.xml><?xml version="1.0" encoding="utf-8"?>
<ds:datastoreItem xmlns:ds="http://schemas.openxmlformats.org/officeDocument/2006/customXml" ds:itemID="{9237C532-636D-4DA0-9415-17630966104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aa6a96c-2e53-482d-88fd-6382d13e4e6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A6FE62B-3A8C-4002-A174-01E920497715}">
  <ds:schemaRefs>
    <ds:schemaRef ds:uri="eaa6a96c-2e53-482d-88fd-6382d13e4e6b"/>
    <ds:schemaRef ds:uri="http://schemas.openxmlformats.org/package/2006/metadata/core-properties"/>
    <ds:schemaRef ds:uri="http://purl.org/dc/terms/"/>
    <ds:schemaRef ds:uri="http://schemas.microsoft.com/office/2006/documentManagement/types"/>
    <ds:schemaRef ds:uri="http://purl.org/dc/dcmitype/"/>
    <ds:schemaRef ds:uri="http://purl.org/dc/elements/1.1/"/>
    <ds:schemaRef ds:uri="http://schemas.microsoft.com/office/2006/metadata/properties"/>
    <ds:schemaRef ds:uri="http://schemas.microsoft.com/office/infopath/2007/PartnerControl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Office Theme</Template>
  <TotalTime>6005</TotalTime>
  <Words>9184</Words>
  <Application>Microsoft Office PowerPoint</Application>
  <PresentationFormat>Custom</PresentationFormat>
  <Paragraphs>600</Paragraphs>
  <Slides>17</Slides>
  <Notes>12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Aptos</vt:lpstr>
      <vt:lpstr>Aptos Display</vt:lpstr>
      <vt:lpstr>Arial</vt:lpstr>
      <vt:lpstr>Avenir Next</vt:lpstr>
      <vt:lpstr>Calibri</vt:lpstr>
      <vt:lpstr>Office Theme</vt:lpstr>
      <vt:lpstr>CSUP Needs Assessment Substance Use Prevention Introduction   </vt:lpstr>
      <vt:lpstr>CSUP Needs Assessment Risk and Protective Factors    </vt:lpstr>
      <vt:lpstr>CSUP Needs Assessment National Data on Substances    </vt:lpstr>
      <vt:lpstr>CSUP Needs Assessment State Data on Substances    </vt:lpstr>
      <vt:lpstr>CSUP Needs Assessment Demographics of QUIN Counties and CHB   </vt:lpstr>
      <vt:lpstr>CSUP Needs Assessment Pennington &amp; Red Lake County  Youth Baseline Assessment: Substance Use</vt:lpstr>
      <vt:lpstr>CSUP Needs Assessment Pennington &amp; Red Lake County  Adult Baseline Assessment: Substance Use </vt:lpstr>
      <vt:lpstr>CSUP Needs Assessment Marshall County  Youth Baseline Assessment: Substance Use  </vt:lpstr>
      <vt:lpstr>CSUP Needs Assessment Marshall County Adult Baseline Assessment: Substance Use  </vt:lpstr>
      <vt:lpstr>CSUP Needs Assessment Kittson and Roseau County  Youth Baseline Assessment: Substance Use </vt:lpstr>
      <vt:lpstr>CSUP Needs Assessment Kittson and Roseau County Adult Baseline Assessment: Substance Use/Abuse </vt:lpstr>
      <vt:lpstr>CSUP Needs Assessment QUIN Community Health Board Youth Baseline Assessment: Substance Use    </vt:lpstr>
      <vt:lpstr>CSUP Needs Assessment QUIN County Community Health Board  Youth Baseline Assessment: Substance Use Continued </vt:lpstr>
      <vt:lpstr>CSUP Needs Assessment  QUIN County Community Health Board  Adult Baseline Assessment: Substance Use  </vt:lpstr>
      <vt:lpstr>CSUP Needs Assessment  QUIN County Community Health Board  Adult Baseline Assessment: Pregnancy Substance Use  </vt:lpstr>
      <vt:lpstr>CSUP Needs Assessment QUIN Community Health Board Summary of Findings     </vt:lpstr>
      <vt:lpstr>CSUP Needs Assessment References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Miranda Griechen</dc:creator>
  <cp:lastModifiedBy>Miranda Griechen</cp:lastModifiedBy>
  <cp:revision>107</cp:revision>
  <dcterms:created xsi:type="dcterms:W3CDTF">2025-04-28T17:02:02Z</dcterms:created>
  <dcterms:modified xsi:type="dcterms:W3CDTF">2025-09-15T18:46:51Z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0x01010048ADDFDF3698E34E8C9417A3BD314136</vt:lpwstr>
  </property>
</Properties>
</file>